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74" r:id="rId1"/>
  </p:sld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312" r:id="rId18"/>
    <p:sldId id="274" r:id="rId19"/>
    <p:sldId id="323" r:id="rId20"/>
    <p:sldId id="300" r:id="rId21"/>
    <p:sldId id="277" r:id="rId22"/>
    <p:sldId id="280" r:id="rId23"/>
    <p:sldId id="283" r:id="rId24"/>
    <p:sldId id="284" r:id="rId25"/>
    <p:sldId id="285" r:id="rId26"/>
    <p:sldId id="293" r:id="rId27"/>
    <p:sldId id="297" r:id="rId28"/>
    <p:sldId id="314" r:id="rId29"/>
    <p:sldId id="316" r:id="rId30"/>
    <p:sldId id="318" r:id="rId31"/>
    <p:sldId id="320" r:id="rId32"/>
    <p:sldId id="321" r:id="rId33"/>
    <p:sldId id="322" r:id="rId34"/>
    <p:sldId id="325" r:id="rId35"/>
    <p:sldId id="324" r:id="rId36"/>
    <p:sldId id="326" r:id="rId37"/>
    <p:sldId id="303" r:id="rId38"/>
    <p:sldId id="304" r:id="rId39"/>
    <p:sldId id="305" r:id="rId40"/>
    <p:sldId id="306" r:id="rId41"/>
    <p:sldId id="307" r:id="rId42"/>
    <p:sldId id="308" r:id="rId43"/>
    <p:sldId id="313" r:id="rId44"/>
    <p:sldId id="309"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332" autoAdjust="0"/>
  </p:normalViewPr>
  <p:slideViewPr>
    <p:cSldViewPr snapToGrid="0">
      <p:cViewPr varScale="1">
        <p:scale>
          <a:sx n="88" d="100"/>
          <a:sy n="88" d="100"/>
        </p:scale>
        <p:origin x="466"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audio1.wav>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PNG>
</file>

<file path=ppt/media/image26.PNG>
</file>

<file path=ppt/media/image27.jpg>
</file>

<file path=ppt/media/image3.png>
</file>

<file path=ppt/media/image4.png>
</file>

<file path=ppt/media/image5.png>
</file>

<file path=ppt/media/image6.jp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3002805782"/>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1" name="click.wav"/>
          </p:stSnd>
        </p:sndAc>
      </p:transition>
    </mc:Choice>
    <mc:Fallback>
      <p:transition spd="slow">
        <p:circle/>
        <p:sndAc>
          <p:stSnd>
            <p:snd r:embed="rId1" name="click.wav"/>
          </p:stSnd>
        </p:sndAc>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563B3AE-7CFA-4CFE-BA81-E3D0372CC5AF}" type="datetimeFigureOut">
              <a:rPr lang="ar-EG" smtClean="0"/>
              <a:t>18/07/1443</a:t>
            </a:fld>
            <a:endParaRPr lang="ar-EG"/>
          </a:p>
        </p:txBody>
      </p:sp>
      <p:sp>
        <p:nvSpPr>
          <p:cNvPr id="6" name="Footer Placeholder 5"/>
          <p:cNvSpPr>
            <a:spLocks noGrp="1"/>
          </p:cNvSpPr>
          <p:nvPr>
            <p:ph type="ftr" sz="quarter" idx="11"/>
          </p:nvPr>
        </p:nvSpPr>
        <p:spPr/>
        <p:txBody>
          <a:bodyPr/>
          <a:lstStyle/>
          <a:p>
            <a:endParaRPr lang="ar-EG"/>
          </a:p>
        </p:txBody>
      </p:sp>
      <p:sp>
        <p:nvSpPr>
          <p:cNvPr id="7" name="Slide Number Placeholder 6"/>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706431016"/>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1" name="click.wav"/>
          </p:stSnd>
        </p:sndAc>
      </p:transition>
    </mc:Choice>
    <mc:Fallback>
      <p:transition spd="slow">
        <p:circle/>
        <p:sndAc>
          <p:stSnd>
            <p:snd r:embed="rId1" name="click.wav"/>
          </p:stSnd>
        </p:sndAc>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1573326351"/>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1" name="click.wav"/>
          </p:stSnd>
        </p:sndAc>
      </p:transition>
    </mc:Choice>
    <mc:Fallback>
      <p:transition spd="slow">
        <p:circle/>
        <p:sndAc>
          <p:stSnd>
            <p:snd r:embed="rId1" name="click.wav"/>
          </p:stSnd>
        </p:sndAc>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795981984"/>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1" name="click.wav"/>
          </p:stSnd>
        </p:sndAc>
      </p:transition>
    </mc:Choice>
    <mc:Fallback>
      <p:transition spd="slow">
        <p:circle/>
        <p:sndAc>
          <p:stSnd>
            <p:snd r:embed="rId1" name="click.wav"/>
          </p:stSnd>
        </p:sndAc>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1433325119"/>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1" name="click.wav"/>
          </p:stSnd>
        </p:sndAc>
      </p:transition>
    </mc:Choice>
    <mc:Fallback>
      <p:transition spd="slow">
        <p:circle/>
        <p:sndAc>
          <p:stSnd>
            <p:snd r:embed="rId1" name="click.wav"/>
          </p:stSnd>
        </p:sndAc>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4"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171648205"/>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1" name="click.wav"/>
          </p:stSnd>
        </p:sndAc>
      </p:transition>
    </mc:Choice>
    <mc:Fallback>
      <p:transition spd="slow">
        <p:circle/>
        <p:sndAc>
          <p:stSnd>
            <p:snd r:embed="rId1" name="click.wav"/>
          </p:stSnd>
        </p:sndAc>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4"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1148575297"/>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1" name="click.wav"/>
          </p:stSnd>
        </p:sndAc>
      </p:transition>
    </mc:Choice>
    <mc:Fallback>
      <p:transition spd="slow">
        <p:circle/>
        <p:sndAc>
          <p:stSnd>
            <p:snd r:embed="rId1" name="click.wav"/>
          </p:stSnd>
        </p:sndAc>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711376276"/>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1" name="click.wav"/>
          </p:stSnd>
        </p:sndAc>
      </p:transition>
    </mc:Choice>
    <mc:Fallback>
      <p:transition spd="slow">
        <p:circle/>
        <p:sndAc>
          <p:stSnd>
            <p:snd r:embed="rId1" name="click.wav"/>
          </p:stSnd>
        </p:sndAc>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2783986764"/>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1" name="click.wav"/>
          </p:stSnd>
        </p:sndAc>
      </p:transition>
    </mc:Choice>
    <mc:Fallback>
      <p:transition spd="slow">
        <p:circle/>
        <p:sndAc>
          <p:stSnd>
            <p:snd r:embed="rId1" name="click.wav"/>
          </p:stSnd>
        </p:sndAc>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1964534697"/>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1" name="click.wav"/>
          </p:stSnd>
        </p:sndAc>
      </p:transition>
    </mc:Choice>
    <mc:Fallback>
      <p:transition spd="slow">
        <p:circle/>
        <p:sndAc>
          <p:stSnd>
            <p:snd r:embed="rId1" name="click.wav"/>
          </p:stSnd>
        </p:sndAc>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262522436"/>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1" name="click.wav"/>
          </p:stSnd>
        </p:sndAc>
      </p:transition>
    </mc:Choice>
    <mc:Fallback>
      <p:transition spd="slow">
        <p:circle/>
        <p:sndAc>
          <p:stSnd>
            <p:snd r:embed="rId1" name="click.wav"/>
          </p:stSnd>
        </p:sndAc>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563B3AE-7CFA-4CFE-BA81-E3D0372CC5AF}" type="datetimeFigureOut">
              <a:rPr lang="ar-EG" smtClean="0"/>
              <a:t>18/07/1443</a:t>
            </a:fld>
            <a:endParaRPr lang="ar-EG"/>
          </a:p>
        </p:txBody>
      </p:sp>
      <p:sp>
        <p:nvSpPr>
          <p:cNvPr id="6" name="Footer Placeholder 5"/>
          <p:cNvSpPr>
            <a:spLocks noGrp="1"/>
          </p:cNvSpPr>
          <p:nvPr>
            <p:ph type="ftr" sz="quarter" idx="11"/>
          </p:nvPr>
        </p:nvSpPr>
        <p:spPr/>
        <p:txBody>
          <a:bodyPr/>
          <a:lstStyle/>
          <a:p>
            <a:endParaRPr lang="ar-EG"/>
          </a:p>
        </p:txBody>
      </p:sp>
      <p:sp>
        <p:nvSpPr>
          <p:cNvPr id="7" name="Slide Number Placeholder 6"/>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928658905"/>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1" name="click.wav"/>
          </p:stSnd>
        </p:sndAc>
      </p:transition>
    </mc:Choice>
    <mc:Fallback>
      <p:transition spd="slow">
        <p:circle/>
        <p:sndAc>
          <p:stSnd>
            <p:snd r:embed="rId1" name="click.wav"/>
          </p:stSnd>
        </p:sndAc>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563B3AE-7CFA-4CFE-BA81-E3D0372CC5AF}" type="datetimeFigureOut">
              <a:rPr lang="ar-EG" smtClean="0"/>
              <a:t>18/07/1443</a:t>
            </a:fld>
            <a:endParaRPr lang="ar-EG"/>
          </a:p>
        </p:txBody>
      </p:sp>
      <p:sp>
        <p:nvSpPr>
          <p:cNvPr id="8" name="Footer Placeholder 7"/>
          <p:cNvSpPr>
            <a:spLocks noGrp="1"/>
          </p:cNvSpPr>
          <p:nvPr>
            <p:ph type="ftr" sz="quarter" idx="11"/>
          </p:nvPr>
        </p:nvSpPr>
        <p:spPr/>
        <p:txBody>
          <a:bodyPr/>
          <a:lstStyle/>
          <a:p>
            <a:endParaRPr lang="ar-EG"/>
          </a:p>
        </p:txBody>
      </p:sp>
      <p:sp>
        <p:nvSpPr>
          <p:cNvPr id="9" name="Slide Number Placeholder 8"/>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2044925213"/>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1" name="click.wav"/>
          </p:stSnd>
        </p:sndAc>
      </p:transition>
    </mc:Choice>
    <mc:Fallback>
      <p:transition spd="slow">
        <p:circle/>
        <p:sndAc>
          <p:stSnd>
            <p:snd r:embed="rId1" name="click.wav"/>
          </p:stSnd>
        </p:sndAc>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3"/>
          <p:cNvSpPr>
            <a:spLocks noGrp="1"/>
          </p:cNvSpPr>
          <p:nvPr>
            <p:ph type="ftr" sz="quarter" idx="11"/>
          </p:nvPr>
        </p:nvSpPr>
        <p:spPr/>
        <p:txBody>
          <a:bodyPr/>
          <a:lstStyle/>
          <a:p>
            <a:endParaRPr lang="ar-EG"/>
          </a:p>
        </p:txBody>
      </p:sp>
      <p:sp>
        <p:nvSpPr>
          <p:cNvPr id="6" name="Slide Number Placeholder 4"/>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3066034462"/>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1" name="click.wav"/>
          </p:stSnd>
        </p:sndAc>
      </p:transition>
    </mc:Choice>
    <mc:Fallback>
      <p:transition spd="slow">
        <p:circle/>
        <p:sndAc>
          <p:stSnd>
            <p:snd r:embed="rId1" name="click.wav"/>
          </p:stSnd>
        </p:sndAc>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2"/>
          <p:cNvSpPr>
            <a:spLocks noGrp="1"/>
          </p:cNvSpPr>
          <p:nvPr>
            <p:ph type="ftr" sz="quarter" idx="11"/>
          </p:nvPr>
        </p:nvSpPr>
        <p:spPr/>
        <p:txBody>
          <a:bodyPr/>
          <a:lstStyle/>
          <a:p>
            <a:endParaRPr lang="ar-EG"/>
          </a:p>
        </p:txBody>
      </p:sp>
      <p:sp>
        <p:nvSpPr>
          <p:cNvPr id="6" name="Slide Number Placeholder 3"/>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712251178"/>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1" name="click.wav"/>
          </p:stSnd>
        </p:sndAc>
      </p:transition>
    </mc:Choice>
    <mc:Fallback>
      <p:transition spd="slow">
        <p:circle/>
        <p:sndAc>
          <p:stSnd>
            <p:snd r:embed="rId1" name="click.wav"/>
          </p:stSnd>
        </p:sndAc>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5"/>
          <p:cNvSpPr>
            <a:spLocks noGrp="1"/>
          </p:cNvSpPr>
          <p:nvPr>
            <p:ph type="ftr" sz="quarter" idx="11"/>
          </p:nvPr>
        </p:nvSpPr>
        <p:spPr/>
        <p:txBody>
          <a:bodyPr/>
          <a:lstStyle/>
          <a:p>
            <a:endParaRPr lang="ar-EG"/>
          </a:p>
        </p:txBody>
      </p:sp>
      <p:sp>
        <p:nvSpPr>
          <p:cNvPr id="6" name="Slide Number Placeholder 6"/>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2091494744"/>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1" name="click.wav"/>
          </p:stSnd>
        </p:sndAc>
      </p:transition>
    </mc:Choice>
    <mc:Fallback>
      <p:transition spd="slow">
        <p:circle/>
        <p:sndAc>
          <p:stSnd>
            <p:snd r:embed="rId1" name="click.wav"/>
          </p:stSnd>
        </p:sndAc>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563B3AE-7CFA-4CFE-BA81-E3D0372CC5AF}" type="datetimeFigureOut">
              <a:rPr lang="ar-EG" smtClean="0"/>
              <a:t>18/07/1443</a:t>
            </a:fld>
            <a:endParaRPr lang="ar-EG"/>
          </a:p>
        </p:txBody>
      </p:sp>
      <p:sp>
        <p:nvSpPr>
          <p:cNvPr id="6" name="Footer Placeholder 5"/>
          <p:cNvSpPr>
            <a:spLocks noGrp="1"/>
          </p:cNvSpPr>
          <p:nvPr>
            <p:ph type="ftr" sz="quarter" idx="11"/>
          </p:nvPr>
        </p:nvSpPr>
        <p:spPr/>
        <p:txBody>
          <a:bodyPr/>
          <a:lstStyle/>
          <a:p>
            <a:endParaRPr lang="ar-EG"/>
          </a:p>
        </p:txBody>
      </p:sp>
      <p:sp>
        <p:nvSpPr>
          <p:cNvPr id="7" name="Slide Number Placeholder 6"/>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471480134"/>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1" name="click.wav"/>
          </p:stSnd>
        </p:sndAc>
      </p:transition>
    </mc:Choice>
    <mc:Fallback>
      <p:transition spd="slow">
        <p:circle/>
        <p:sndAc>
          <p:stSnd>
            <p:snd r:embed="rId1" name="click.wav"/>
          </p:stSnd>
        </p:sndAc>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audio" Target="../media/audio1.wav"/><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B563B3AE-7CFA-4CFE-BA81-E3D0372CC5AF}" type="datetimeFigureOut">
              <a:rPr lang="ar-EG" smtClean="0"/>
              <a:t>18/07/1443</a:t>
            </a:fld>
            <a:endParaRPr lang="ar-EG"/>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ar-EG"/>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6EA9422F-8AA1-4E2E-91BA-47BB2D6A6378}" type="slidenum">
              <a:rPr lang="ar-EG" smtClean="0"/>
              <a:t>‹#›</a:t>
            </a:fld>
            <a:endParaRPr lang="ar-EG"/>
          </a:p>
        </p:txBody>
      </p:sp>
    </p:spTree>
    <p:extLst>
      <p:ext uri="{BB962C8B-B14F-4D97-AF65-F5344CB8AC3E}">
        <p14:creationId xmlns:p14="http://schemas.microsoft.com/office/powerpoint/2010/main" val="3110613256"/>
      </p:ext>
    </p:extLst>
  </p:cSld>
  <p:clrMap bg1="dk1" tx1="lt1" bg2="dk2" tx2="lt2" accent1="accent1" accent2="accent2" accent3="accent3" accent4="accent4" accent5="accent5" accent6="accent6" hlink="hlink" folHlink="folHlink"/>
  <p:sldLayoutIdLst>
    <p:sldLayoutId id="2147483975" r:id="rId1"/>
    <p:sldLayoutId id="2147483976" r:id="rId2"/>
    <p:sldLayoutId id="2147483977" r:id="rId3"/>
    <p:sldLayoutId id="2147483978" r:id="rId4"/>
    <p:sldLayoutId id="2147483979" r:id="rId5"/>
    <p:sldLayoutId id="2147483980" r:id="rId6"/>
    <p:sldLayoutId id="2147483981" r:id="rId7"/>
    <p:sldLayoutId id="2147483982" r:id="rId8"/>
    <p:sldLayoutId id="2147483983" r:id="rId9"/>
    <p:sldLayoutId id="2147483984" r:id="rId10"/>
    <p:sldLayoutId id="2147483985" r:id="rId11"/>
    <p:sldLayoutId id="2147483986" r:id="rId12"/>
    <p:sldLayoutId id="2147483987" r:id="rId13"/>
    <p:sldLayoutId id="2147483988" r:id="rId14"/>
    <p:sldLayoutId id="2147483989" r:id="rId15"/>
    <p:sldLayoutId id="2147483990" r:id="rId16"/>
    <p:sldLayoutId id="2147483991" r:id="rId17"/>
  </p:sldLayoutIdLst>
  <mc:AlternateContent xmlns:mc="http://schemas.openxmlformats.org/markup-compatibility/2006">
    <mc:Choice xmlns:p14="http://schemas.microsoft.com/office/powerpoint/2010/main" Requires="p14">
      <p:transition spd="slow" p14:dur="800">
        <p:circle/>
        <p:sndAc>
          <p:stSnd>
            <p:snd r:embed="rId19" name="click.wav"/>
          </p:stSnd>
        </p:sndAc>
      </p:transition>
    </mc:Choice>
    <mc:Fallback>
      <p:transition spd="slow">
        <p:circle/>
        <p:sndAc>
          <p:stSnd>
            <p:snd r:embed="rId19" name="click.wav"/>
          </p:stSnd>
        </p:sndAc>
      </p:transition>
    </mc:Fallback>
  </mc:AlternateConten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image" Target="../media/image20.jpg"/></Relationships>
</file>

<file path=ppt/slides/_rels/slide32.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audio" Target="../media/audio1.wav"/><Relationship Id="rId1" Type="http://schemas.openxmlformats.org/officeDocument/2006/relationships/slideLayout" Target="../slideLayouts/slideLayout8.xml"/><Relationship Id="rId4" Type="http://schemas.openxmlformats.org/officeDocument/2006/relationships/image" Target="../media/image22.jpg"/></Relationships>
</file>

<file path=ppt/slides/_rels/slide3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audio" Target="../media/audio1.wav"/><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3CC92-0ED8-42ED-9B84-DED27D7D4DA7}"/>
              </a:ext>
            </a:extLst>
          </p:cNvPr>
          <p:cNvSpPr>
            <a:spLocks noGrp="1"/>
          </p:cNvSpPr>
          <p:nvPr>
            <p:ph type="ctrTitle"/>
          </p:nvPr>
        </p:nvSpPr>
        <p:spPr>
          <a:xfrm>
            <a:off x="1683171" y="1143000"/>
            <a:ext cx="8825658" cy="3389217"/>
          </a:xfrm>
          <a:effectLst>
            <a:innerShdw blurRad="63500" dist="50800" dir="18900000">
              <a:prstClr val="black">
                <a:alpha val="50000"/>
              </a:prstClr>
            </a:innerShdw>
          </a:effectLst>
        </p:spPr>
        <p:txBody>
          <a:bodyPr anchor="ctr">
            <a:normAutofit/>
          </a:bodyPr>
          <a:lstStyle/>
          <a:p>
            <a:pPr algn="ctr"/>
            <a:r>
              <a:rPr lang="en-US" sz="6600" dirty="0">
                <a:solidFill>
                  <a:srgbClr val="FFFFFF"/>
                </a:solidFill>
                <a:latin typeface="Algerian" panose="04020705040A02060702" pitchFamily="82" charset="0"/>
              </a:rPr>
              <a:t>welcome</a:t>
            </a:r>
            <a:endParaRPr lang="ar-EG" sz="6600" dirty="0">
              <a:solidFill>
                <a:srgbClr val="FFFFFF"/>
              </a:solidFill>
              <a:latin typeface="Algerian" panose="04020705040A02060702" pitchFamily="82" charset="0"/>
            </a:endParaRPr>
          </a:p>
        </p:txBody>
      </p:sp>
    </p:spTree>
    <p:extLst>
      <p:ext uri="{BB962C8B-B14F-4D97-AF65-F5344CB8AC3E}">
        <p14:creationId xmlns:p14="http://schemas.microsoft.com/office/powerpoint/2010/main" val="1437777424"/>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17967-C5C0-40C4-908F-67FD4271CD5F}"/>
              </a:ext>
            </a:extLst>
          </p:cNvPr>
          <p:cNvSpPr>
            <a:spLocks noGrp="1"/>
          </p:cNvSpPr>
          <p:nvPr>
            <p:ph type="title"/>
          </p:nvPr>
        </p:nvSpPr>
        <p:spPr>
          <a:xfrm>
            <a:off x="437323" y="566056"/>
            <a:ext cx="9613512" cy="1105989"/>
          </a:xfrm>
        </p:spPr>
        <p:txBody>
          <a:bodyPr/>
          <a:lstStyle/>
          <a:p>
            <a:r>
              <a:rPr lang="en-US" sz="4800" b="1" dirty="0">
                <a:solidFill>
                  <a:schemeClr val="accent3">
                    <a:lumMod val="60000"/>
                    <a:lumOff val="40000"/>
                  </a:schemeClr>
                </a:solidFill>
              </a:rPr>
              <a:t>Product Functions:</a:t>
            </a:r>
            <a:endParaRPr lang="ar-EG" sz="4800" b="1" dirty="0">
              <a:solidFill>
                <a:schemeClr val="accent3">
                  <a:lumMod val="60000"/>
                  <a:lumOff val="40000"/>
                </a:schemeClr>
              </a:solidFill>
            </a:endParaRPr>
          </a:p>
        </p:txBody>
      </p:sp>
      <p:sp>
        <p:nvSpPr>
          <p:cNvPr id="3" name="Content Placeholder 2">
            <a:extLst>
              <a:ext uri="{FF2B5EF4-FFF2-40B4-BE49-F238E27FC236}">
                <a16:creationId xmlns:a16="http://schemas.microsoft.com/office/drawing/2014/main" id="{7F8988EC-9CD0-47A4-A0FF-D4C89436AD97}"/>
              </a:ext>
            </a:extLst>
          </p:cNvPr>
          <p:cNvSpPr>
            <a:spLocks noGrp="1"/>
          </p:cNvSpPr>
          <p:nvPr>
            <p:ph idx="1"/>
          </p:nvPr>
        </p:nvSpPr>
        <p:spPr>
          <a:xfrm>
            <a:off x="165463" y="2046515"/>
            <a:ext cx="11907267" cy="4698842"/>
          </a:xfrm>
        </p:spPr>
        <p:txBody>
          <a:bodyPr>
            <a:normAutofit/>
          </a:bodyPr>
          <a:lstStyle/>
          <a:p>
            <a:pPr algn="l"/>
            <a:r>
              <a:rPr lang="en-US" sz="1800" b="0" i="0" dirty="0">
                <a:effectLst/>
                <a:latin typeface="TimesNewRomanPSMT"/>
              </a:rPr>
              <a:t>Functions:</a:t>
            </a:r>
            <a:br>
              <a:rPr lang="en-US" sz="1800" b="0" i="0" dirty="0">
                <a:effectLst/>
                <a:latin typeface="TimesNewRomanPSMT"/>
              </a:rPr>
            </a:br>
            <a:r>
              <a:rPr lang="en-US" sz="1800" b="0" i="0" dirty="0">
                <a:effectLst/>
                <a:latin typeface="TimesNewRomanPSMT"/>
              </a:rPr>
              <a:t>A Customer can Browse category through the shops , choose products to place in a virtual shopping cart ,</a:t>
            </a:r>
            <a:br>
              <a:rPr lang="en-US" sz="1800" b="0" i="0" dirty="0">
                <a:effectLst/>
                <a:latin typeface="TimesNewRomanPSMT"/>
              </a:rPr>
            </a:br>
            <a:r>
              <a:rPr lang="en-US" sz="1800" b="0" i="0" dirty="0">
                <a:effectLst/>
                <a:latin typeface="TimesNewRomanPSMT"/>
              </a:rPr>
              <a:t>remove item from virtual shopping cart ,pay </a:t>
            </a:r>
            <a:r>
              <a:rPr lang="en-US" sz="1800" b="0" i="0" dirty="0" err="1">
                <a:effectLst/>
                <a:latin typeface="TimesNewRomanPSMT"/>
              </a:rPr>
              <a:t>cach</a:t>
            </a:r>
            <a:r>
              <a:rPr lang="en-US" sz="1800" b="0" i="0" dirty="0">
                <a:effectLst/>
                <a:latin typeface="TimesNewRomanPSMT"/>
              </a:rPr>
              <a:t> or credit card</a:t>
            </a:r>
            <a:r>
              <a:rPr lang="en-US" sz="1800" dirty="0"/>
              <a:t> </a:t>
            </a:r>
            <a:br>
              <a:rPr lang="en-US" sz="1800" dirty="0"/>
            </a:br>
            <a:r>
              <a:rPr lang="en-US" sz="1800" b="0" i="0" dirty="0">
                <a:effectLst/>
                <a:latin typeface="TimesNewRomanPSMT"/>
              </a:rPr>
              <a:t>The shopping cart details can be viewed and items can be removed from the cart. To proceed with the purchase,</a:t>
            </a:r>
            <a:br>
              <a:rPr lang="en-US" sz="1800" b="0" i="0" dirty="0">
                <a:effectLst/>
                <a:latin typeface="TimesNewRomanPSMT"/>
              </a:rPr>
            </a:br>
            <a:r>
              <a:rPr lang="en-US" sz="1800" b="0" i="0" dirty="0">
                <a:effectLst/>
                <a:latin typeface="TimesNewRomanPSMT"/>
              </a:rPr>
              <a:t>the customer is prompted to login and logout. Also, the customer can modify personal profile information</a:t>
            </a:r>
            <a:br>
              <a:rPr lang="en-US" sz="1800" b="0" i="0" dirty="0">
                <a:effectLst/>
                <a:latin typeface="TimesNewRomanPSMT"/>
              </a:rPr>
            </a:br>
            <a:r>
              <a:rPr lang="en-US" sz="1800" b="0" i="0" dirty="0">
                <a:effectLst/>
                <a:latin typeface="TimesNewRomanPSMT"/>
              </a:rPr>
              <a:t>(such as phone number and shipping address) stored by the application.</a:t>
            </a:r>
            <a:r>
              <a:rPr lang="en-US" sz="1800" dirty="0"/>
              <a:t> </a:t>
            </a:r>
            <a:br>
              <a:rPr lang="en-US" sz="1800" dirty="0"/>
            </a:br>
            <a:r>
              <a:rPr lang="en-US" sz="1800" b="0" i="0" dirty="0">
                <a:effectLst/>
                <a:latin typeface="TimesNewRomanPSMT"/>
              </a:rPr>
              <a:t>The customer can also view the status of any previous orders and cancel any order that has not been shipped yet .</a:t>
            </a:r>
          </a:p>
          <a:p>
            <a:pPr algn="l"/>
            <a:r>
              <a:rPr lang="en-US" sz="1800" b="0" i="0" dirty="0">
                <a:effectLst/>
                <a:latin typeface="TimesNewRomanPSMT"/>
              </a:rPr>
              <a:t>the customer can give feedbacks </a:t>
            </a:r>
          </a:p>
          <a:p>
            <a:pPr algn="l"/>
            <a:r>
              <a:rPr lang="en-US" sz="1800" b="0" i="0" dirty="0">
                <a:effectLst/>
                <a:latin typeface="TimesNewRomanPSMT"/>
              </a:rPr>
              <a:t>A </a:t>
            </a:r>
            <a:r>
              <a:rPr lang="en-US" sz="1800" b="0" i="0" dirty="0" err="1">
                <a:effectLst/>
                <a:latin typeface="TimesNewRomanPSMT"/>
              </a:rPr>
              <a:t>vistor</a:t>
            </a:r>
            <a:r>
              <a:rPr lang="en-US" sz="1800" b="0" i="0" dirty="0">
                <a:effectLst/>
                <a:latin typeface="TimesNewRomanPSMT"/>
              </a:rPr>
              <a:t> can visit site and create New Account An Administrator can manage customer </a:t>
            </a:r>
            <a:r>
              <a:rPr lang="en-US" sz="1800" b="0" i="0" dirty="0" err="1">
                <a:effectLst/>
                <a:latin typeface="TimesNewRomanPSMT"/>
              </a:rPr>
              <a:t>Database,view</a:t>
            </a:r>
            <a:r>
              <a:rPr lang="en-US" sz="1800" b="0" i="0" dirty="0">
                <a:effectLst/>
                <a:latin typeface="TimesNewRomanPSMT"/>
              </a:rPr>
              <a:t> delete guest book entries Add/Remove/Update item </a:t>
            </a:r>
            <a:r>
              <a:rPr lang="en-US" sz="1800" b="0" i="0" dirty="0" err="1">
                <a:effectLst/>
                <a:latin typeface="TimesNewRomanPSMT"/>
              </a:rPr>
              <a:t>category,approve</a:t>
            </a:r>
            <a:r>
              <a:rPr lang="en-US" sz="1800" b="0" i="0" dirty="0">
                <a:effectLst/>
                <a:latin typeface="TimesNewRomanPSMT"/>
              </a:rPr>
              <a:t>/reject shop creation </a:t>
            </a:r>
            <a:r>
              <a:rPr lang="en-US" sz="1800" b="0" i="0" dirty="0" err="1">
                <a:effectLst/>
                <a:latin typeface="TimesNewRomanPSMT"/>
              </a:rPr>
              <a:t>Request,shipping</a:t>
            </a:r>
            <a:r>
              <a:rPr lang="en-US" sz="1800" b="0" i="0" dirty="0">
                <a:effectLst/>
                <a:latin typeface="TimesNewRomanPSMT"/>
              </a:rPr>
              <a:t> order</a:t>
            </a:r>
            <a:r>
              <a:rPr lang="en-US" sz="1800" dirty="0"/>
              <a:t> </a:t>
            </a:r>
            <a:r>
              <a:rPr lang="en-US" sz="1800" b="0" i="0" dirty="0">
                <a:solidFill>
                  <a:srgbClr val="000000"/>
                </a:solidFill>
                <a:effectLst/>
                <a:latin typeface="TimesNewRomanPSMT"/>
              </a:rPr>
              <a:t/>
            </a:r>
            <a:br>
              <a:rPr lang="en-US" sz="1800" b="0" i="0" dirty="0">
                <a:solidFill>
                  <a:srgbClr val="000000"/>
                </a:solidFill>
                <a:effectLst/>
                <a:latin typeface="TimesNewRomanPSMT"/>
              </a:rPr>
            </a:br>
            <a:r>
              <a:rPr lang="en-US" dirty="0"/>
              <a:t/>
            </a:r>
            <a:br>
              <a:rPr lang="en-US" dirty="0"/>
            </a:br>
            <a:endParaRPr lang="ar-EG" dirty="0"/>
          </a:p>
          <a:p>
            <a:pPr algn="l"/>
            <a:endParaRPr lang="en-US" sz="1800" b="0" i="0" dirty="0">
              <a:solidFill>
                <a:srgbClr val="000000"/>
              </a:solidFill>
              <a:effectLst/>
              <a:latin typeface="TimesNewRomanPSMT"/>
            </a:endParaRPr>
          </a:p>
        </p:txBody>
      </p:sp>
    </p:spTree>
    <p:extLst>
      <p:ext uri="{BB962C8B-B14F-4D97-AF65-F5344CB8AC3E}">
        <p14:creationId xmlns:p14="http://schemas.microsoft.com/office/powerpoint/2010/main" val="109884136"/>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F5102601-25A0-4F9E-AAAD-5B169F6DBC04}"/>
              </a:ext>
            </a:extLst>
          </p:cNvPr>
          <p:cNvPicPr>
            <a:picLocks noChangeAspect="1"/>
          </p:cNvPicPr>
          <p:nvPr/>
        </p:nvPicPr>
        <p:blipFill>
          <a:blip r:embed="rId3"/>
          <a:stretch>
            <a:fillRect/>
          </a:stretch>
        </p:blipFill>
        <p:spPr>
          <a:xfrm>
            <a:off x="0" y="155644"/>
            <a:ext cx="12192000" cy="6702356"/>
          </a:xfrm>
          <a:prstGeom prst="rect">
            <a:avLst/>
          </a:prstGeom>
        </p:spPr>
      </p:pic>
    </p:spTree>
    <p:extLst>
      <p:ext uri="{BB962C8B-B14F-4D97-AF65-F5344CB8AC3E}">
        <p14:creationId xmlns:p14="http://schemas.microsoft.com/office/powerpoint/2010/main" val="2033211331"/>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A63E6-444B-4D28-8BA4-8B023AF76FD5}"/>
              </a:ext>
            </a:extLst>
          </p:cNvPr>
          <p:cNvSpPr>
            <a:spLocks noGrp="1"/>
          </p:cNvSpPr>
          <p:nvPr>
            <p:ph type="title"/>
          </p:nvPr>
        </p:nvSpPr>
        <p:spPr/>
        <p:txBody>
          <a:bodyPr/>
          <a:lstStyle/>
          <a:p>
            <a:r>
              <a:rPr lang="en-US" b="1" dirty="0">
                <a:solidFill>
                  <a:schemeClr val="accent3">
                    <a:lumMod val="60000"/>
                    <a:lumOff val="40000"/>
                  </a:schemeClr>
                </a:solidFill>
              </a:rPr>
              <a:t>User classes and characteristics:</a:t>
            </a:r>
            <a:endParaRPr lang="ar-EG" b="1" dirty="0">
              <a:solidFill>
                <a:schemeClr val="accent3">
                  <a:lumMod val="60000"/>
                  <a:lumOff val="40000"/>
                </a:schemeClr>
              </a:solidFill>
            </a:endParaRPr>
          </a:p>
        </p:txBody>
      </p:sp>
      <p:sp>
        <p:nvSpPr>
          <p:cNvPr id="6" name="TextBox 5">
            <a:extLst>
              <a:ext uri="{FF2B5EF4-FFF2-40B4-BE49-F238E27FC236}">
                <a16:creationId xmlns:a16="http://schemas.microsoft.com/office/drawing/2014/main" id="{AF98879A-97A1-4083-93FD-BE8CC0DADA6B}"/>
              </a:ext>
            </a:extLst>
          </p:cNvPr>
          <p:cNvSpPr txBox="1"/>
          <p:nvPr/>
        </p:nvSpPr>
        <p:spPr>
          <a:xfrm>
            <a:off x="583474" y="2081349"/>
            <a:ext cx="6669824" cy="4524315"/>
          </a:xfrm>
          <a:prstGeom prst="rect">
            <a:avLst/>
          </a:prstGeom>
          <a:noFill/>
        </p:spPr>
        <p:txBody>
          <a:bodyPr wrap="square">
            <a:spAutoFit/>
          </a:bodyPr>
          <a:lstStyle/>
          <a:p>
            <a:pPr>
              <a:lnSpc>
                <a:spcPct val="150000"/>
              </a:lnSpc>
            </a:pPr>
            <a:r>
              <a:rPr lang="en-US" sz="2400" b="0" i="0" dirty="0">
                <a:effectLst/>
                <a:latin typeface="SegoeUISymbol"/>
              </a:rPr>
              <a:t>➢ </a:t>
            </a:r>
            <a:r>
              <a:rPr lang="en-US" sz="2400" b="0" i="0" dirty="0">
                <a:effectLst/>
                <a:latin typeface="TimesNewRomanPSMT"/>
              </a:rPr>
              <a:t>The user should be familiar with the terms like </a:t>
            </a:r>
            <a:r>
              <a:rPr lang="en-US" sz="2400" b="0" i="0" dirty="0" smtClean="0">
                <a:effectLst/>
                <a:latin typeface="TimesNewRomanPSMT"/>
              </a:rPr>
              <a:t>login , register, order </a:t>
            </a:r>
            <a:r>
              <a:rPr lang="en-US" sz="2400" b="0" i="0" dirty="0">
                <a:effectLst/>
                <a:latin typeface="TimesNewRomanPSMT"/>
              </a:rPr>
              <a:t>system etc..</a:t>
            </a:r>
            <a:br>
              <a:rPr lang="en-US" sz="2400" b="0" i="0" dirty="0">
                <a:effectLst/>
                <a:latin typeface="TimesNewRomanPSMT"/>
              </a:rPr>
            </a:br>
            <a:r>
              <a:rPr lang="en-US" sz="2400" b="0" i="0" dirty="0">
                <a:effectLst/>
                <a:latin typeface="SegoeUISymbol"/>
              </a:rPr>
              <a:t>➢ </a:t>
            </a:r>
            <a:r>
              <a:rPr lang="en-US" sz="2400" b="0" i="0" dirty="0">
                <a:effectLst/>
                <a:latin typeface="TimesNewRomanPSMT"/>
              </a:rPr>
              <a:t>The user should be familiar with the Internet.</a:t>
            </a:r>
            <a:br>
              <a:rPr lang="en-US" sz="2400" b="0" i="0" dirty="0">
                <a:effectLst/>
                <a:latin typeface="TimesNewRomanPSMT"/>
              </a:rPr>
            </a:br>
            <a:r>
              <a:rPr lang="en-US" sz="2400" b="1" i="0" u="sng" dirty="0">
                <a:effectLst/>
                <a:latin typeface="TimesNewRomanPSMT"/>
              </a:rPr>
              <a:t>User Classes</a:t>
            </a:r>
            <a:r>
              <a:rPr lang="en-US" sz="2400" b="0" i="0" dirty="0">
                <a:effectLst/>
                <a:latin typeface="TimesNewRomanPSMT"/>
              </a:rPr>
              <a:t/>
            </a:r>
            <a:br>
              <a:rPr lang="en-US" sz="2400" b="0" i="0" dirty="0">
                <a:effectLst/>
                <a:latin typeface="TimesNewRomanPSMT"/>
              </a:rPr>
            </a:br>
            <a:r>
              <a:rPr lang="en-US" sz="2400" b="0" i="0" dirty="0">
                <a:effectLst/>
                <a:latin typeface="TimesNewRomanPSMT"/>
              </a:rPr>
              <a:t>• Administrator</a:t>
            </a:r>
            <a:br>
              <a:rPr lang="en-US" sz="2400" b="0" i="0" dirty="0">
                <a:effectLst/>
                <a:latin typeface="TimesNewRomanPSMT"/>
              </a:rPr>
            </a:br>
            <a:r>
              <a:rPr lang="en-US" sz="2400" b="0" i="0" dirty="0">
                <a:effectLst/>
                <a:latin typeface="TimesNewRomanPSMT"/>
              </a:rPr>
              <a:t>• Customer</a:t>
            </a:r>
            <a:br>
              <a:rPr lang="en-US" sz="2400" b="0" i="0" dirty="0">
                <a:effectLst/>
                <a:latin typeface="TimesNewRomanPSMT"/>
              </a:rPr>
            </a:br>
            <a:r>
              <a:rPr lang="en-US" sz="2400" b="0" i="0" dirty="0">
                <a:effectLst/>
                <a:latin typeface="TimesNewRomanPSMT"/>
              </a:rPr>
              <a:t>• Visitor</a:t>
            </a:r>
            <a:r>
              <a:rPr lang="en-US" sz="2400" dirty="0"/>
              <a:t> </a:t>
            </a:r>
            <a:br>
              <a:rPr lang="en-US" sz="2400" dirty="0"/>
            </a:br>
            <a:endParaRPr lang="ar-EG" sz="2400" dirty="0"/>
          </a:p>
        </p:txBody>
      </p:sp>
    </p:spTree>
    <p:extLst>
      <p:ext uri="{BB962C8B-B14F-4D97-AF65-F5344CB8AC3E}">
        <p14:creationId xmlns:p14="http://schemas.microsoft.com/office/powerpoint/2010/main" val="1515486296"/>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19502-D10E-4304-9C1C-EAC21022060D}"/>
              </a:ext>
            </a:extLst>
          </p:cNvPr>
          <p:cNvSpPr>
            <a:spLocks noGrp="1"/>
          </p:cNvSpPr>
          <p:nvPr>
            <p:ph type="title"/>
          </p:nvPr>
        </p:nvSpPr>
        <p:spPr>
          <a:xfrm>
            <a:off x="191589" y="435300"/>
            <a:ext cx="9859245" cy="870987"/>
          </a:xfrm>
        </p:spPr>
        <p:txBody>
          <a:bodyPr/>
          <a:lstStyle/>
          <a:p>
            <a:r>
              <a:rPr lang="en-US" dirty="0">
                <a:solidFill>
                  <a:schemeClr val="accent3">
                    <a:lumMod val="60000"/>
                    <a:lumOff val="40000"/>
                  </a:schemeClr>
                </a:solidFill>
              </a:rPr>
              <a:t>User classes and characteristics:</a:t>
            </a:r>
            <a:endParaRPr lang="ar-EG" dirty="0">
              <a:solidFill>
                <a:schemeClr val="accent3">
                  <a:lumMod val="60000"/>
                  <a:lumOff val="40000"/>
                </a:schemeClr>
              </a:solidFill>
            </a:endParaRPr>
          </a:p>
        </p:txBody>
      </p:sp>
      <p:sp>
        <p:nvSpPr>
          <p:cNvPr id="5" name="TextBox 4">
            <a:extLst>
              <a:ext uri="{FF2B5EF4-FFF2-40B4-BE49-F238E27FC236}">
                <a16:creationId xmlns:a16="http://schemas.microsoft.com/office/drawing/2014/main" id="{6FECC672-7E84-4CB8-A224-60DE8F9342C4}"/>
              </a:ext>
            </a:extLst>
          </p:cNvPr>
          <p:cNvSpPr txBox="1"/>
          <p:nvPr/>
        </p:nvSpPr>
        <p:spPr>
          <a:xfrm>
            <a:off x="322217" y="1567543"/>
            <a:ext cx="10877005" cy="4401559"/>
          </a:xfrm>
          <a:prstGeom prst="rect">
            <a:avLst/>
          </a:prstGeom>
          <a:noFill/>
        </p:spPr>
        <p:txBody>
          <a:bodyPr wrap="square">
            <a:spAutoFit/>
          </a:bodyPr>
          <a:lstStyle/>
          <a:p>
            <a:pPr>
              <a:lnSpc>
                <a:spcPct val="150000"/>
              </a:lnSpc>
            </a:pPr>
            <a:r>
              <a:rPr lang="en-US" b="1" i="0" u="sng" dirty="0">
                <a:effectLst>
                  <a:outerShdw blurRad="38100" dist="38100" dir="2700000" algn="tl">
                    <a:srgbClr val="000000">
                      <a:alpha val="43137"/>
                    </a:srgbClr>
                  </a:outerShdw>
                </a:effectLst>
                <a:latin typeface="TimesNewRomanPSMT"/>
              </a:rPr>
              <a:t>Characteristics of User Classes</a:t>
            </a:r>
            <a:r>
              <a:rPr lang="en-US" b="0" i="0" dirty="0">
                <a:effectLst/>
                <a:latin typeface="TimesNewRomanPSMT"/>
              </a:rPr>
              <a:t/>
            </a:r>
            <a:br>
              <a:rPr lang="en-US" b="0" i="0" dirty="0">
                <a:effectLst/>
                <a:latin typeface="TimesNewRomanPSMT"/>
              </a:rPr>
            </a:br>
            <a:r>
              <a:rPr lang="en-US" b="1" i="0" dirty="0">
                <a:effectLst/>
                <a:latin typeface="TimesNewRomanPS-BoldMT"/>
              </a:rPr>
              <a:t>1-Administrator</a:t>
            </a:r>
            <a:br>
              <a:rPr lang="en-US" b="1" i="0" dirty="0">
                <a:effectLst/>
                <a:latin typeface="TimesNewRomanPS-BoldMT"/>
              </a:rPr>
            </a:br>
            <a:r>
              <a:rPr lang="en-US" b="0" i="0" dirty="0">
                <a:effectLst/>
                <a:latin typeface="TimesNewRomanPSMT"/>
              </a:rPr>
              <a:t>Administrators shall usually do anything related to </a:t>
            </a:r>
            <a:r>
              <a:rPr lang="en-US" b="0" i="0" dirty="0" smtClean="0">
                <a:effectLst/>
                <a:latin typeface="TimesNewRomanPSMT"/>
              </a:rPr>
              <a:t>application</a:t>
            </a:r>
            <a:r>
              <a:rPr lang="en-US" b="0" i="0" dirty="0">
                <a:effectLst/>
                <a:latin typeface="TimesNewRomanPSMT"/>
              </a:rPr>
              <a:t>, in all </a:t>
            </a:r>
            <a:r>
              <a:rPr lang="en-US" b="0" i="0" dirty="0" smtClean="0">
                <a:effectLst/>
                <a:latin typeface="TimesNewRomanPSMT"/>
              </a:rPr>
              <a:t>pages. Administrator </a:t>
            </a:r>
            <a:r>
              <a:rPr lang="en-US" b="0" i="0" dirty="0">
                <a:effectLst/>
                <a:latin typeface="TimesNewRomanPSMT"/>
              </a:rPr>
              <a:t>is responsible for updating and the maintenance of the web site content such </a:t>
            </a:r>
            <a:r>
              <a:rPr lang="en-US" b="0" i="0" dirty="0" smtClean="0">
                <a:effectLst/>
                <a:latin typeface="TimesNewRomanPSMT"/>
              </a:rPr>
              <a:t>as adding/removing/updating </a:t>
            </a:r>
            <a:r>
              <a:rPr lang="en-US" b="0" i="0" dirty="0">
                <a:effectLst/>
                <a:latin typeface="TimesNewRomanPSMT"/>
              </a:rPr>
              <a:t>items.</a:t>
            </a:r>
            <a:br>
              <a:rPr lang="en-US" b="0" i="0" dirty="0">
                <a:effectLst/>
                <a:latin typeface="TimesNewRomanPSMT"/>
              </a:rPr>
            </a:br>
            <a:r>
              <a:rPr lang="en-US" b="1" i="0" dirty="0">
                <a:effectLst/>
                <a:latin typeface="TimesNewRomanPS-BoldMT"/>
              </a:rPr>
              <a:t>2- Customer</a:t>
            </a:r>
            <a:br>
              <a:rPr lang="en-US" b="1" i="0" dirty="0">
                <a:effectLst/>
                <a:latin typeface="TimesNewRomanPS-BoldMT"/>
              </a:rPr>
            </a:br>
            <a:r>
              <a:rPr lang="en-US" b="0" i="0" dirty="0">
                <a:effectLst/>
                <a:latin typeface="TimesNewRomanPSMT"/>
              </a:rPr>
              <a:t>Customers are people who can use our website directly without login, to use the website people </a:t>
            </a:r>
            <a:r>
              <a:rPr lang="en-US" b="0" i="0" dirty="0" smtClean="0">
                <a:effectLst/>
                <a:latin typeface="TimesNewRomanPSMT"/>
              </a:rPr>
              <a:t>should have </a:t>
            </a:r>
            <a:r>
              <a:rPr lang="en-US" b="0" i="0" dirty="0">
                <a:effectLst/>
                <a:latin typeface="TimesNewRomanPSMT"/>
              </a:rPr>
              <a:t>the basic computer using ability.</a:t>
            </a:r>
            <a:br>
              <a:rPr lang="en-US" b="0" i="0" dirty="0">
                <a:effectLst/>
                <a:latin typeface="TimesNewRomanPSMT"/>
              </a:rPr>
            </a:br>
            <a:r>
              <a:rPr lang="en-US" b="1" i="0" dirty="0">
                <a:effectLst/>
                <a:latin typeface="TimesNewRomanPS-BoldMT"/>
              </a:rPr>
              <a:t>3- </a:t>
            </a:r>
            <a:r>
              <a:rPr lang="en-US" b="1" i="0" dirty="0" err="1" smtClean="0">
                <a:effectLst/>
                <a:latin typeface="TimesNewRomanPS-BoldMT"/>
              </a:rPr>
              <a:t>Vistors</a:t>
            </a:r>
            <a:r>
              <a:rPr lang="en-US" b="1" i="0" dirty="0">
                <a:effectLst/>
                <a:latin typeface="TimesNewRomanPS-BoldMT"/>
              </a:rPr>
              <a:t/>
            </a:r>
            <a:br>
              <a:rPr lang="en-US" b="1" i="0" dirty="0">
                <a:effectLst/>
                <a:latin typeface="TimesNewRomanPS-BoldMT"/>
              </a:rPr>
            </a:br>
            <a:r>
              <a:rPr lang="en-US" b="0" i="0" dirty="0" err="1">
                <a:effectLst/>
                <a:latin typeface="TimesNewRomanPSMT"/>
              </a:rPr>
              <a:t>vistors</a:t>
            </a:r>
            <a:r>
              <a:rPr lang="en-US" b="0" i="0" dirty="0">
                <a:effectLst/>
                <a:latin typeface="TimesNewRomanPSMT"/>
              </a:rPr>
              <a:t> can visit website and create New Account.</a:t>
            </a:r>
            <a:r>
              <a:rPr lang="en-US" dirty="0"/>
              <a:t> </a:t>
            </a:r>
            <a:br>
              <a:rPr lang="en-US" dirty="0"/>
            </a:br>
            <a:endParaRPr lang="ar-EG" dirty="0"/>
          </a:p>
        </p:txBody>
      </p:sp>
    </p:spTree>
    <p:extLst>
      <p:ext uri="{BB962C8B-B14F-4D97-AF65-F5344CB8AC3E}">
        <p14:creationId xmlns:p14="http://schemas.microsoft.com/office/powerpoint/2010/main" val="1796185377"/>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3E099-710F-41B8-A619-E4E9AE256064}"/>
              </a:ext>
            </a:extLst>
          </p:cNvPr>
          <p:cNvSpPr>
            <a:spLocks noGrp="1"/>
          </p:cNvSpPr>
          <p:nvPr>
            <p:ph type="title"/>
          </p:nvPr>
        </p:nvSpPr>
        <p:spPr>
          <a:xfrm>
            <a:off x="339635" y="512402"/>
            <a:ext cx="9654440" cy="1159643"/>
          </a:xfrm>
        </p:spPr>
        <p:txBody>
          <a:bodyPr>
            <a:normAutofit fontScale="90000"/>
          </a:bodyPr>
          <a:lstStyle/>
          <a:p>
            <a:r>
              <a:rPr lang="en-US" b="1" dirty="0">
                <a:solidFill>
                  <a:schemeClr val="accent3">
                    <a:lumMod val="60000"/>
                    <a:lumOff val="40000"/>
                  </a:schemeClr>
                </a:solidFill>
              </a:rPr>
              <a:t>Design and Implementation Constraints:</a:t>
            </a:r>
            <a:endParaRPr lang="ar-EG" b="1" dirty="0">
              <a:solidFill>
                <a:schemeClr val="accent3">
                  <a:lumMod val="60000"/>
                  <a:lumOff val="40000"/>
                </a:schemeClr>
              </a:solidFill>
            </a:endParaRPr>
          </a:p>
        </p:txBody>
      </p:sp>
      <p:sp>
        <p:nvSpPr>
          <p:cNvPr id="5" name="TextBox 4">
            <a:extLst>
              <a:ext uri="{FF2B5EF4-FFF2-40B4-BE49-F238E27FC236}">
                <a16:creationId xmlns:a16="http://schemas.microsoft.com/office/drawing/2014/main" id="{6246295B-8AE7-4C96-A3DE-D466BDD0EB7D}"/>
              </a:ext>
            </a:extLst>
          </p:cNvPr>
          <p:cNvSpPr txBox="1"/>
          <p:nvPr/>
        </p:nvSpPr>
        <p:spPr>
          <a:xfrm>
            <a:off x="879567" y="2203269"/>
            <a:ext cx="10783890" cy="4939814"/>
          </a:xfrm>
          <a:prstGeom prst="rect">
            <a:avLst/>
          </a:prstGeom>
          <a:noFill/>
        </p:spPr>
        <p:txBody>
          <a:bodyPr wrap="square">
            <a:spAutoFit/>
          </a:bodyPr>
          <a:lstStyle/>
          <a:p>
            <a:pPr>
              <a:lnSpc>
                <a:spcPct val="150000"/>
              </a:lnSpc>
            </a:pPr>
            <a:r>
              <a:rPr lang="en-US" sz="2400" b="0" i="0" dirty="0">
                <a:effectLst/>
                <a:latin typeface="TimesNewRomanPSMT"/>
              </a:rPr>
              <a:t>System will need Any device can access internet using any browser, When designing interfaces of the</a:t>
            </a:r>
            <a:br>
              <a:rPr lang="en-US" sz="2400" b="0" i="0" dirty="0">
                <a:effectLst/>
                <a:latin typeface="TimesNewRomanPSMT"/>
              </a:rPr>
            </a:br>
            <a:r>
              <a:rPr lang="en-US" sz="2400" b="0" i="0" dirty="0">
                <a:effectLst/>
                <a:latin typeface="TimesNewRomanPSMT"/>
              </a:rPr>
              <a:t>system we had the capability to work with Software technologies:</a:t>
            </a:r>
            <a:br>
              <a:rPr lang="en-US" sz="2400" b="0" i="0" dirty="0">
                <a:effectLst/>
                <a:latin typeface="TimesNewRomanPSMT"/>
              </a:rPr>
            </a:br>
            <a:r>
              <a:rPr lang="en-US" sz="2400" b="1" i="0" dirty="0">
                <a:effectLst/>
                <a:latin typeface="TimesNewRomanPS-BoldMT"/>
              </a:rPr>
              <a:t>1- Frontend technologies</a:t>
            </a:r>
            <a:br>
              <a:rPr lang="en-US" sz="2400" b="1" i="0" dirty="0">
                <a:effectLst/>
                <a:latin typeface="TimesNewRomanPS-BoldMT"/>
              </a:rPr>
            </a:br>
            <a:r>
              <a:rPr lang="en-US" sz="2400" b="0" i="0" dirty="0">
                <a:effectLst/>
                <a:latin typeface="SymbolMT"/>
              </a:rPr>
              <a:t>• </a:t>
            </a:r>
            <a:r>
              <a:rPr lang="en-US" sz="2400" b="0" i="0" dirty="0">
                <a:effectLst/>
                <a:latin typeface="TimesNewRomanPSMT"/>
              </a:rPr>
              <a:t>HTML</a:t>
            </a:r>
            <a:br>
              <a:rPr lang="en-US" sz="2400" b="0" i="0" dirty="0">
                <a:effectLst/>
                <a:latin typeface="TimesNewRomanPSMT"/>
              </a:rPr>
            </a:br>
            <a:r>
              <a:rPr lang="en-US" sz="2400" b="0" i="0" dirty="0">
                <a:effectLst/>
                <a:latin typeface="SymbolMT"/>
              </a:rPr>
              <a:t>• </a:t>
            </a:r>
            <a:r>
              <a:rPr lang="en-US" sz="2400" b="0" i="0" dirty="0">
                <a:effectLst/>
                <a:latin typeface="TimesNewRomanPSMT"/>
              </a:rPr>
              <a:t>CSS</a:t>
            </a:r>
            <a:br>
              <a:rPr lang="en-US" sz="2400" b="0" i="0" dirty="0">
                <a:effectLst/>
                <a:latin typeface="TimesNewRomanPSMT"/>
              </a:rPr>
            </a:br>
            <a:r>
              <a:rPr lang="en-US" sz="2400" b="0" i="0" dirty="0">
                <a:effectLst/>
                <a:latin typeface="SymbolMT"/>
              </a:rPr>
              <a:t>• </a:t>
            </a:r>
            <a:r>
              <a:rPr lang="en-US" sz="2400" b="0" i="0" dirty="0">
                <a:effectLst/>
                <a:latin typeface="TimesNewRomanPSMT"/>
              </a:rPr>
              <a:t>JavaScript</a:t>
            </a:r>
            <a:br>
              <a:rPr lang="en-US" sz="2400" b="0" i="0" dirty="0">
                <a:effectLst/>
                <a:latin typeface="TimesNewRomanPSMT"/>
              </a:rPr>
            </a:br>
            <a:r>
              <a:rPr lang="en-US" sz="2400" b="0" i="0" dirty="0">
                <a:effectLst/>
                <a:latin typeface="SymbolMT"/>
              </a:rPr>
              <a:t>• </a:t>
            </a:r>
            <a:r>
              <a:rPr lang="en-US" sz="2400" b="0" i="0" dirty="0">
                <a:effectLst/>
                <a:latin typeface="TimesNewRomanPSMT"/>
              </a:rPr>
              <a:t>Bootstrap</a:t>
            </a:r>
            <a:r>
              <a:rPr lang="en-US" sz="2400" dirty="0"/>
              <a:t> </a:t>
            </a:r>
            <a:r>
              <a:rPr lang="en-US" dirty="0"/>
              <a:t/>
            </a:r>
            <a:br>
              <a:rPr lang="en-US" dirty="0"/>
            </a:br>
            <a:endParaRPr lang="ar-EG" dirty="0"/>
          </a:p>
        </p:txBody>
      </p:sp>
    </p:spTree>
    <p:extLst>
      <p:ext uri="{BB962C8B-B14F-4D97-AF65-F5344CB8AC3E}">
        <p14:creationId xmlns:p14="http://schemas.microsoft.com/office/powerpoint/2010/main" val="3971522278"/>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88F70-5FEE-4B4D-BFEE-E94BED4A68B4}"/>
              </a:ext>
            </a:extLst>
          </p:cNvPr>
          <p:cNvSpPr>
            <a:spLocks noGrp="1"/>
          </p:cNvSpPr>
          <p:nvPr>
            <p:ph type="title"/>
          </p:nvPr>
        </p:nvSpPr>
        <p:spPr>
          <a:xfrm>
            <a:off x="174171" y="461555"/>
            <a:ext cx="9742197" cy="1323702"/>
          </a:xfrm>
        </p:spPr>
        <p:txBody>
          <a:bodyPr>
            <a:normAutofit fontScale="90000"/>
          </a:bodyPr>
          <a:lstStyle/>
          <a:p>
            <a:r>
              <a:rPr lang="en-US" b="1" dirty="0">
                <a:solidFill>
                  <a:schemeClr val="accent3">
                    <a:lumMod val="60000"/>
                    <a:lumOff val="40000"/>
                  </a:schemeClr>
                </a:solidFill>
              </a:rPr>
              <a:t>Design and Implementation Constraints:</a:t>
            </a:r>
            <a:endParaRPr lang="ar-EG" b="1" dirty="0">
              <a:solidFill>
                <a:schemeClr val="accent3">
                  <a:lumMod val="60000"/>
                  <a:lumOff val="40000"/>
                </a:schemeClr>
              </a:solidFill>
            </a:endParaRPr>
          </a:p>
        </p:txBody>
      </p:sp>
      <p:sp>
        <p:nvSpPr>
          <p:cNvPr id="5" name="TextBox 4">
            <a:extLst>
              <a:ext uri="{FF2B5EF4-FFF2-40B4-BE49-F238E27FC236}">
                <a16:creationId xmlns:a16="http://schemas.microsoft.com/office/drawing/2014/main" id="{CA5218BB-5455-43C0-81F8-743164FE9913}"/>
              </a:ext>
            </a:extLst>
          </p:cNvPr>
          <p:cNvSpPr txBox="1"/>
          <p:nvPr/>
        </p:nvSpPr>
        <p:spPr>
          <a:xfrm>
            <a:off x="609600" y="1689464"/>
            <a:ext cx="10109982" cy="5078313"/>
          </a:xfrm>
          <a:prstGeom prst="rect">
            <a:avLst/>
          </a:prstGeom>
          <a:noFill/>
        </p:spPr>
        <p:txBody>
          <a:bodyPr wrap="square">
            <a:spAutoFit/>
          </a:bodyPr>
          <a:lstStyle/>
          <a:p>
            <a:pPr>
              <a:lnSpc>
                <a:spcPct val="150000"/>
              </a:lnSpc>
            </a:pPr>
            <a:r>
              <a:rPr lang="en-US" sz="2400" b="0" i="0" dirty="0">
                <a:effectLst/>
                <a:latin typeface="TimesNewRomanPSMT"/>
              </a:rPr>
              <a:t>for make implementation of UI and make the website able to response all devices, we will use JS framework to make more structural system</a:t>
            </a:r>
            <a:br>
              <a:rPr lang="en-US" sz="2400" b="0" i="0" dirty="0">
                <a:effectLst/>
                <a:latin typeface="TimesNewRomanPSMT"/>
              </a:rPr>
            </a:br>
            <a:r>
              <a:rPr lang="en-US" sz="2400" b="1" i="0" dirty="0">
                <a:effectLst/>
                <a:latin typeface="TimesNewRomanPS-BoldMT"/>
              </a:rPr>
              <a:t>2- Backend technologies</a:t>
            </a:r>
            <a:br>
              <a:rPr lang="en-US" sz="2400" b="1" i="0" dirty="0">
                <a:effectLst/>
                <a:latin typeface="TimesNewRomanPS-BoldMT"/>
              </a:rPr>
            </a:br>
            <a:r>
              <a:rPr lang="en-US" sz="2400" b="0" i="0" dirty="0">
                <a:effectLst/>
                <a:latin typeface="SymbolMT"/>
              </a:rPr>
              <a:t>• </a:t>
            </a:r>
            <a:r>
              <a:rPr lang="en-US" sz="2400" b="0" i="0" dirty="0">
                <a:effectLst/>
                <a:latin typeface="TimesNewRomanPSMT"/>
              </a:rPr>
              <a:t>JS platform like </a:t>
            </a:r>
            <a:r>
              <a:rPr lang="en-US" sz="2400" b="0" i="0" dirty="0" err="1">
                <a:effectLst/>
                <a:latin typeface="TimesNewRomanPSMT"/>
              </a:rPr>
              <a:t>reactjs</a:t>
            </a:r>
            <a:r>
              <a:rPr lang="en-US" sz="2400" b="0" i="0" dirty="0">
                <a:effectLst/>
                <a:latin typeface="TimesNewRomanPSMT"/>
              </a:rPr>
              <a:t/>
            </a:r>
            <a:br>
              <a:rPr lang="en-US" sz="2400" b="0" i="0" dirty="0">
                <a:effectLst/>
                <a:latin typeface="TimesNewRomanPSMT"/>
              </a:rPr>
            </a:br>
            <a:r>
              <a:rPr lang="en-US" sz="2400" b="0" i="0" dirty="0">
                <a:effectLst/>
                <a:latin typeface="SymbolMT"/>
              </a:rPr>
              <a:t>• </a:t>
            </a:r>
            <a:r>
              <a:rPr lang="en-US" sz="2400" b="0" i="0" dirty="0">
                <a:effectLst/>
                <a:latin typeface="TimesNewRomanPSMT"/>
              </a:rPr>
              <a:t>php framework like </a:t>
            </a:r>
            <a:r>
              <a:rPr lang="en-US" sz="2400" b="0" i="0" dirty="0" err="1">
                <a:effectLst/>
                <a:latin typeface="TimesNewRomanPSMT"/>
              </a:rPr>
              <a:t>laravel</a:t>
            </a:r>
            <a:r>
              <a:rPr lang="en-US" sz="2400" b="0" i="0" dirty="0">
                <a:effectLst/>
                <a:latin typeface="TimesNewRomanPSMT"/>
              </a:rPr>
              <a:t/>
            </a:r>
            <a:br>
              <a:rPr lang="en-US" sz="2400" b="0" i="0" dirty="0">
                <a:effectLst/>
                <a:latin typeface="TimesNewRomanPSMT"/>
              </a:rPr>
            </a:br>
            <a:r>
              <a:rPr lang="en-US" sz="2400" b="1" i="0" dirty="0">
                <a:effectLst/>
                <a:latin typeface="TimesNewRomanPS-BoldMT"/>
              </a:rPr>
              <a:t>3- Databases</a:t>
            </a:r>
            <a:br>
              <a:rPr lang="en-US" sz="2400" b="1" i="0" dirty="0">
                <a:effectLst/>
                <a:latin typeface="TimesNewRomanPS-BoldMT"/>
              </a:rPr>
            </a:br>
            <a:r>
              <a:rPr lang="en-US" sz="2400" b="0" i="0" dirty="0">
                <a:effectLst/>
                <a:latin typeface="SymbolMT"/>
              </a:rPr>
              <a:t>• </a:t>
            </a:r>
            <a:r>
              <a:rPr lang="en-US" sz="2400" b="0" i="0" dirty="0" err="1">
                <a:effectLst/>
                <a:latin typeface="TimesNewRomanPSMT"/>
              </a:rPr>
              <a:t>MangoDB</a:t>
            </a:r>
            <a:r>
              <a:rPr lang="en-US" sz="2400" b="0" i="0" dirty="0">
                <a:effectLst/>
                <a:latin typeface="TimesNewRomanPSMT"/>
              </a:rPr>
              <a:t/>
            </a:r>
            <a:br>
              <a:rPr lang="en-US" sz="2400" b="0" i="0" dirty="0">
                <a:effectLst/>
                <a:latin typeface="TimesNewRomanPSMT"/>
              </a:rPr>
            </a:br>
            <a:r>
              <a:rPr lang="en-US" sz="2400" b="0" i="0" dirty="0">
                <a:effectLst/>
                <a:latin typeface="SymbolMT"/>
              </a:rPr>
              <a:t>• </a:t>
            </a:r>
            <a:r>
              <a:rPr lang="en-US" sz="2400" b="0" i="0" dirty="0" err="1">
                <a:effectLst/>
                <a:latin typeface="TimesNewRomanPSMT"/>
              </a:rPr>
              <a:t>Mysql</a:t>
            </a:r>
            <a:r>
              <a:rPr lang="en-US" sz="2400" dirty="0"/>
              <a:t> </a:t>
            </a:r>
            <a:br>
              <a:rPr lang="en-US" sz="2400" dirty="0"/>
            </a:br>
            <a:endParaRPr lang="ar-EG" sz="2400" dirty="0"/>
          </a:p>
        </p:txBody>
      </p:sp>
    </p:spTree>
    <p:extLst>
      <p:ext uri="{BB962C8B-B14F-4D97-AF65-F5344CB8AC3E}">
        <p14:creationId xmlns:p14="http://schemas.microsoft.com/office/powerpoint/2010/main" val="1293605598"/>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D31D3-E26B-458B-B2DC-903FE30CC2F8}"/>
              </a:ext>
            </a:extLst>
          </p:cNvPr>
          <p:cNvSpPr>
            <a:spLocks noGrp="1"/>
          </p:cNvSpPr>
          <p:nvPr>
            <p:ph type="title"/>
          </p:nvPr>
        </p:nvSpPr>
        <p:spPr>
          <a:xfrm>
            <a:off x="646111" y="452718"/>
            <a:ext cx="9404723" cy="949362"/>
          </a:xfrm>
        </p:spPr>
        <p:txBody>
          <a:bodyPr/>
          <a:lstStyle/>
          <a:p>
            <a:r>
              <a:rPr lang="en-US" b="1" dirty="0">
                <a:solidFill>
                  <a:schemeClr val="accent3">
                    <a:lumMod val="60000"/>
                    <a:lumOff val="40000"/>
                  </a:schemeClr>
                </a:solidFill>
              </a:rPr>
              <a:t>User Documentation:</a:t>
            </a:r>
            <a:endParaRPr lang="ar-EG" b="1" dirty="0">
              <a:solidFill>
                <a:schemeClr val="accent3">
                  <a:lumMod val="60000"/>
                  <a:lumOff val="40000"/>
                </a:schemeClr>
              </a:solidFill>
            </a:endParaRPr>
          </a:p>
        </p:txBody>
      </p:sp>
      <p:sp>
        <p:nvSpPr>
          <p:cNvPr id="5" name="TextBox 4">
            <a:extLst>
              <a:ext uri="{FF2B5EF4-FFF2-40B4-BE49-F238E27FC236}">
                <a16:creationId xmlns:a16="http://schemas.microsoft.com/office/drawing/2014/main" id="{EE5F8F57-EB2A-462D-BBF5-47D90BBBF54C}"/>
              </a:ext>
            </a:extLst>
          </p:cNvPr>
          <p:cNvSpPr txBox="1"/>
          <p:nvPr/>
        </p:nvSpPr>
        <p:spPr>
          <a:xfrm>
            <a:off x="646111" y="1915886"/>
            <a:ext cx="10242283" cy="3970318"/>
          </a:xfrm>
          <a:prstGeom prst="rect">
            <a:avLst/>
          </a:prstGeom>
          <a:noFill/>
        </p:spPr>
        <p:txBody>
          <a:bodyPr wrap="square">
            <a:spAutoFit/>
          </a:bodyPr>
          <a:lstStyle/>
          <a:p>
            <a:pPr>
              <a:lnSpc>
                <a:spcPct val="150000"/>
              </a:lnSpc>
            </a:pPr>
            <a:r>
              <a:rPr lang="en-US" sz="2400" b="0" i="0" dirty="0">
                <a:effectLst/>
                <a:latin typeface="TimesNewRomanPSMT"/>
              </a:rPr>
              <a:t>The system will include user manual.</a:t>
            </a:r>
          </a:p>
          <a:p>
            <a:pPr>
              <a:lnSpc>
                <a:spcPct val="150000"/>
              </a:lnSpc>
            </a:pPr>
            <a:r>
              <a:rPr lang="en-US" sz="2400" b="0" i="0" dirty="0">
                <a:effectLst/>
                <a:latin typeface="TimesNewRomanPSMT"/>
              </a:rPr>
              <a:t> The user manual will include product overview,</a:t>
            </a:r>
          </a:p>
          <a:p>
            <a:pPr>
              <a:lnSpc>
                <a:spcPct val="150000"/>
              </a:lnSpc>
            </a:pPr>
            <a:r>
              <a:rPr lang="en-US" sz="2400" dirty="0">
                <a:latin typeface="TimesNewRomanPSMT"/>
              </a:rPr>
              <a:t> </a:t>
            </a:r>
            <a:r>
              <a:rPr lang="en-US" sz="2400" b="0" i="0" dirty="0" smtClean="0">
                <a:effectLst/>
                <a:latin typeface="TimesNewRomanPSMT"/>
              </a:rPr>
              <a:t>complete </a:t>
            </a:r>
            <a:r>
              <a:rPr lang="en-US" sz="2400" b="0" i="0" dirty="0">
                <a:effectLst/>
                <a:latin typeface="TimesNewRomanPSMT"/>
              </a:rPr>
              <a:t>configuration of the used software (such as SQL server</a:t>
            </a:r>
            <a:r>
              <a:rPr lang="en-US" sz="2400" b="0" i="0" dirty="0" smtClean="0">
                <a:effectLst/>
                <a:latin typeface="TimesNewRomanPSMT"/>
              </a:rPr>
              <a:t>)</a:t>
            </a:r>
            <a:endParaRPr lang="en-US" sz="2400" b="0" i="0" dirty="0">
              <a:effectLst/>
              <a:latin typeface="TimesNewRomanPSMT"/>
            </a:endParaRPr>
          </a:p>
          <a:p>
            <a:pPr>
              <a:lnSpc>
                <a:spcPct val="150000"/>
              </a:lnSpc>
            </a:pPr>
            <a:r>
              <a:rPr lang="en-US" sz="2400" b="0" i="0" dirty="0">
                <a:effectLst/>
                <a:latin typeface="TimesNewRomanPSMT"/>
              </a:rPr>
              <a:t> technical details,</a:t>
            </a:r>
          </a:p>
          <a:p>
            <a:pPr>
              <a:lnSpc>
                <a:spcPct val="150000"/>
              </a:lnSpc>
            </a:pPr>
            <a:r>
              <a:rPr lang="en-US" sz="2400" b="0" i="0" dirty="0">
                <a:effectLst/>
                <a:latin typeface="TimesNewRomanPSMT"/>
              </a:rPr>
              <a:t> backup procedure and contact information which will include </a:t>
            </a:r>
            <a:r>
              <a:rPr lang="en-US" sz="2400" b="0" i="0" dirty="0" smtClean="0">
                <a:effectLst/>
                <a:latin typeface="TimesNewRomanPSMT"/>
              </a:rPr>
              <a:t>email address</a:t>
            </a:r>
            <a:r>
              <a:rPr lang="en-US" sz="2400" dirty="0" smtClean="0"/>
              <a:t> </a:t>
            </a:r>
            <a:r>
              <a:rPr lang="en-US" sz="2400" dirty="0"/>
              <a:t/>
            </a:r>
            <a:br>
              <a:rPr lang="en-US" sz="2400" dirty="0"/>
            </a:br>
            <a:endParaRPr lang="ar-EG" sz="2400" dirty="0"/>
          </a:p>
        </p:txBody>
      </p:sp>
    </p:spTree>
    <p:extLst>
      <p:ext uri="{BB962C8B-B14F-4D97-AF65-F5344CB8AC3E}">
        <p14:creationId xmlns:p14="http://schemas.microsoft.com/office/powerpoint/2010/main" val="1242685919"/>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3509" y="452719"/>
            <a:ext cx="9737325" cy="862276"/>
          </a:xfrm>
        </p:spPr>
        <p:txBody>
          <a:bodyPr/>
          <a:lstStyle/>
          <a:p>
            <a:r>
              <a:rPr lang="en-US" b="1" dirty="0">
                <a:solidFill>
                  <a:schemeClr val="accent3">
                    <a:lumMod val="60000"/>
                    <a:lumOff val="40000"/>
                  </a:schemeClr>
                </a:solidFill>
              </a:rPr>
              <a:t>Assumptions and Dependencies:</a:t>
            </a:r>
            <a:r>
              <a:rPr lang="en-US" b="1" dirty="0" smtClean="0">
                <a:solidFill>
                  <a:schemeClr val="accent3">
                    <a:lumMod val="60000"/>
                    <a:lumOff val="40000"/>
                  </a:schemeClr>
                </a:solidFill>
              </a:rPr>
              <a:t/>
            </a:r>
            <a:br>
              <a:rPr lang="en-US" b="1" dirty="0" smtClean="0">
                <a:solidFill>
                  <a:schemeClr val="accent3">
                    <a:lumMod val="60000"/>
                    <a:lumOff val="40000"/>
                  </a:schemeClr>
                </a:solidFill>
              </a:rPr>
            </a:br>
            <a:r>
              <a:rPr lang="en-US" dirty="0"/>
              <a:t/>
            </a:r>
            <a:br>
              <a:rPr lang="en-US" dirty="0"/>
            </a:br>
            <a:r>
              <a:rPr lang="en-US" dirty="0" smtClean="0"/>
              <a:t/>
            </a:r>
            <a:br>
              <a:rPr lang="en-US" dirty="0" smtClean="0"/>
            </a:br>
            <a:r>
              <a:rPr lang="en-US" sz="2000" u="sng" dirty="0">
                <a:solidFill>
                  <a:schemeClr val="tx1"/>
                </a:solidFill>
                <a:effectLst>
                  <a:outerShdw blurRad="38100" dist="38100" dir="2700000" algn="tl">
                    <a:srgbClr val="000000">
                      <a:alpha val="43137"/>
                    </a:srgbClr>
                  </a:outerShdw>
                </a:effectLst>
                <a:latin typeface="TimesNewRomanPSMT"/>
              </a:rPr>
              <a:t>The assumptions are:-</a:t>
            </a:r>
            <a:r>
              <a:rPr lang="en-US" sz="2000" dirty="0">
                <a:solidFill>
                  <a:schemeClr val="tx1"/>
                </a:solidFill>
                <a:latin typeface="TimesNewRomanPSMT"/>
              </a:rPr>
              <a:t/>
            </a:r>
            <a:br>
              <a:rPr lang="en-US" sz="2000" dirty="0">
                <a:solidFill>
                  <a:schemeClr val="tx1"/>
                </a:solidFill>
                <a:latin typeface="TimesNewRomanPSMT"/>
              </a:rPr>
            </a:br>
            <a:r>
              <a:rPr lang="en-US" sz="2000" dirty="0">
                <a:solidFill>
                  <a:schemeClr val="tx1"/>
                </a:solidFill>
                <a:latin typeface="TimesNewRomanPSMT"/>
              </a:rPr>
              <a:t>1) The coding should be error free.</a:t>
            </a:r>
            <a:br>
              <a:rPr lang="en-US" sz="2000" dirty="0">
                <a:solidFill>
                  <a:schemeClr val="tx1"/>
                </a:solidFill>
                <a:latin typeface="TimesNewRomanPSMT"/>
              </a:rPr>
            </a:br>
            <a:r>
              <a:rPr lang="en-US" sz="2000" dirty="0">
                <a:solidFill>
                  <a:schemeClr val="tx1"/>
                </a:solidFill>
                <a:latin typeface="TimesNewRomanPSMT"/>
              </a:rPr>
              <a:t>2) The system should be user friendly so that it is easy to use for the users.</a:t>
            </a:r>
            <a:br>
              <a:rPr lang="en-US" sz="2000" dirty="0">
                <a:solidFill>
                  <a:schemeClr val="tx1"/>
                </a:solidFill>
                <a:latin typeface="TimesNewRomanPSMT"/>
              </a:rPr>
            </a:br>
            <a:r>
              <a:rPr lang="en-US" sz="2000" dirty="0">
                <a:solidFill>
                  <a:schemeClr val="tx1"/>
                </a:solidFill>
                <a:latin typeface="TimesNewRomanPSMT"/>
              </a:rPr>
              <a:t>3) The system should have more capacity and provide fast access to the database.</a:t>
            </a:r>
            <a:br>
              <a:rPr lang="en-US" sz="2000" dirty="0">
                <a:solidFill>
                  <a:schemeClr val="tx1"/>
                </a:solidFill>
                <a:latin typeface="TimesNewRomanPSMT"/>
              </a:rPr>
            </a:br>
            <a:r>
              <a:rPr lang="en-US" sz="2000" dirty="0">
                <a:solidFill>
                  <a:schemeClr val="tx1"/>
                </a:solidFill>
                <a:latin typeface="TimesNewRomanPSMT"/>
              </a:rPr>
              <a:t>4) The system should provide search facility and support quick transactions.</a:t>
            </a:r>
            <a:br>
              <a:rPr lang="en-US" sz="2000" dirty="0">
                <a:solidFill>
                  <a:schemeClr val="tx1"/>
                </a:solidFill>
                <a:latin typeface="TimesNewRomanPSMT"/>
              </a:rPr>
            </a:br>
            <a:r>
              <a:rPr lang="en-US" sz="2000" dirty="0">
                <a:solidFill>
                  <a:schemeClr val="tx1"/>
                </a:solidFill>
                <a:latin typeface="TimesNewRomanPSMT"/>
              </a:rPr>
              <a:t>5) The system is running 24 hours a day.</a:t>
            </a:r>
            <a:br>
              <a:rPr lang="en-US" sz="2000" dirty="0">
                <a:solidFill>
                  <a:schemeClr val="tx1"/>
                </a:solidFill>
                <a:latin typeface="TimesNewRomanPSMT"/>
              </a:rPr>
            </a:br>
            <a:r>
              <a:rPr lang="en-US" sz="2000" dirty="0">
                <a:solidFill>
                  <a:schemeClr val="tx1"/>
                </a:solidFill>
                <a:latin typeface="TimesNewRomanPSMT"/>
              </a:rPr>
              <a:t>6) Users may access from any computer that has internet browsing capabilities and an internet connection.</a:t>
            </a:r>
            <a:br>
              <a:rPr lang="en-US" sz="2000" dirty="0">
                <a:solidFill>
                  <a:schemeClr val="tx1"/>
                </a:solidFill>
                <a:latin typeface="TimesNewRomanPSMT"/>
              </a:rPr>
            </a:br>
            <a:r>
              <a:rPr lang="en-US" sz="2000" dirty="0">
                <a:solidFill>
                  <a:schemeClr val="tx1"/>
                </a:solidFill>
                <a:latin typeface="TimesNewRomanPSMT"/>
              </a:rPr>
              <a:t>7) Users must have their correct usernames and passwords to enter into their online accounts and do actions.</a:t>
            </a:r>
            <a:r>
              <a:rPr lang="en-US" sz="2000" dirty="0">
                <a:solidFill>
                  <a:schemeClr val="tx1"/>
                </a:solidFill>
              </a:rPr>
              <a:t> </a:t>
            </a:r>
            <a:br>
              <a:rPr lang="en-US" sz="2000" dirty="0">
                <a:solidFill>
                  <a:schemeClr val="tx1"/>
                </a:solidFill>
              </a:rPr>
            </a:br>
            <a:r>
              <a:rPr lang="ar-EG" sz="1800" dirty="0"/>
              <a:t/>
            </a:r>
            <a:br>
              <a:rPr lang="ar-EG" sz="1800" dirty="0"/>
            </a:br>
            <a:endParaRPr lang="en-US" sz="1800" dirty="0"/>
          </a:p>
        </p:txBody>
      </p:sp>
    </p:spTree>
    <p:extLst>
      <p:ext uri="{BB962C8B-B14F-4D97-AF65-F5344CB8AC3E}">
        <p14:creationId xmlns:p14="http://schemas.microsoft.com/office/powerpoint/2010/main" val="1571419189"/>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FACAF-D921-495C-AA1B-9947308A4B8B}"/>
              </a:ext>
            </a:extLst>
          </p:cNvPr>
          <p:cNvSpPr>
            <a:spLocks noGrp="1"/>
          </p:cNvSpPr>
          <p:nvPr>
            <p:ph type="title"/>
          </p:nvPr>
        </p:nvSpPr>
        <p:spPr>
          <a:xfrm>
            <a:off x="444137" y="452718"/>
            <a:ext cx="9606697" cy="897111"/>
          </a:xfrm>
        </p:spPr>
        <p:txBody>
          <a:bodyPr/>
          <a:lstStyle/>
          <a:p>
            <a:r>
              <a:rPr lang="en-US" dirty="0">
                <a:solidFill>
                  <a:schemeClr val="accent3">
                    <a:lumMod val="60000"/>
                    <a:lumOff val="40000"/>
                  </a:schemeClr>
                </a:solidFill>
              </a:rPr>
              <a:t>Assumptions and Dependencies:</a:t>
            </a:r>
            <a:endParaRPr lang="ar-EG" dirty="0">
              <a:solidFill>
                <a:schemeClr val="accent3">
                  <a:lumMod val="60000"/>
                  <a:lumOff val="40000"/>
                </a:schemeClr>
              </a:solidFill>
            </a:endParaRPr>
          </a:p>
        </p:txBody>
      </p:sp>
      <p:sp>
        <p:nvSpPr>
          <p:cNvPr id="5" name="TextBox 4">
            <a:extLst>
              <a:ext uri="{FF2B5EF4-FFF2-40B4-BE49-F238E27FC236}">
                <a16:creationId xmlns:a16="http://schemas.microsoft.com/office/drawing/2014/main" id="{0A60B1CC-5757-46AE-8F3A-D8DE192871C1}"/>
              </a:ext>
            </a:extLst>
          </p:cNvPr>
          <p:cNvSpPr txBox="1"/>
          <p:nvPr/>
        </p:nvSpPr>
        <p:spPr>
          <a:xfrm>
            <a:off x="818606" y="2046514"/>
            <a:ext cx="11054526" cy="4548168"/>
          </a:xfrm>
          <a:prstGeom prst="rect">
            <a:avLst/>
          </a:prstGeom>
          <a:noFill/>
        </p:spPr>
        <p:txBody>
          <a:bodyPr wrap="square">
            <a:spAutoFit/>
          </a:bodyPr>
          <a:lstStyle/>
          <a:p>
            <a:pPr>
              <a:lnSpc>
                <a:spcPct val="150000"/>
              </a:lnSpc>
            </a:pPr>
            <a:r>
              <a:rPr lang="en-US" sz="2800" b="0" i="0" dirty="0">
                <a:effectLst/>
                <a:latin typeface="TimesNewRomanPSMT"/>
              </a:rPr>
              <a:t>The dependencies are</a:t>
            </a:r>
            <a:r>
              <a:rPr lang="en-US" sz="2400" b="0" i="0" dirty="0">
                <a:effectLst/>
                <a:latin typeface="TimesNewRomanPSMT"/>
              </a:rPr>
              <a:t>:-</a:t>
            </a:r>
            <a:br>
              <a:rPr lang="en-US" sz="2400" b="0" i="0" dirty="0">
                <a:effectLst/>
                <a:latin typeface="TimesNewRomanPSMT"/>
              </a:rPr>
            </a:br>
            <a:r>
              <a:rPr lang="en-US" sz="2400" b="0" i="0" dirty="0">
                <a:effectLst/>
                <a:latin typeface="TimesNewRomanPSMT"/>
              </a:rPr>
              <a:t>1) The specific hardware and software due to which the product will be run.</a:t>
            </a:r>
            <a:br>
              <a:rPr lang="en-US" sz="2400" b="0" i="0" dirty="0">
                <a:effectLst/>
                <a:latin typeface="TimesNewRomanPSMT"/>
              </a:rPr>
            </a:br>
            <a:r>
              <a:rPr lang="en-US" sz="2400" b="0" i="0" dirty="0">
                <a:effectLst/>
                <a:latin typeface="TimesNewRomanPSMT"/>
              </a:rPr>
              <a:t>2) On the basis of listing requirements and specification the project will be develop and run.</a:t>
            </a:r>
            <a:br>
              <a:rPr lang="en-US" sz="2400" b="0" i="0" dirty="0">
                <a:effectLst/>
                <a:latin typeface="TimesNewRomanPSMT"/>
              </a:rPr>
            </a:br>
            <a:r>
              <a:rPr lang="en-US" sz="2400" b="0" i="0" dirty="0">
                <a:effectLst/>
                <a:latin typeface="TimesNewRomanPSMT"/>
              </a:rPr>
              <a:t>3) The end users (admin ) should have proper understanding to the product.</a:t>
            </a:r>
            <a:br>
              <a:rPr lang="en-US" sz="2400" b="0" i="0" dirty="0">
                <a:effectLst/>
                <a:latin typeface="TimesNewRomanPSMT"/>
              </a:rPr>
            </a:br>
            <a:r>
              <a:rPr lang="en-US" sz="2400" b="0" i="0" dirty="0">
                <a:effectLst/>
                <a:latin typeface="TimesNewRomanPSMT"/>
              </a:rPr>
              <a:t>4) The information of all users must be stored in a database that is accessible by the system. .</a:t>
            </a:r>
            <a:r>
              <a:rPr lang="en-US" sz="2400" dirty="0"/>
              <a:t> </a:t>
            </a:r>
            <a:br>
              <a:rPr lang="en-US" sz="2400" dirty="0"/>
            </a:br>
            <a:endParaRPr lang="ar-EG" sz="2400" dirty="0"/>
          </a:p>
        </p:txBody>
      </p:sp>
    </p:spTree>
    <p:extLst>
      <p:ext uri="{BB962C8B-B14F-4D97-AF65-F5344CB8AC3E}">
        <p14:creationId xmlns:p14="http://schemas.microsoft.com/office/powerpoint/2010/main" val="1503664082"/>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3265" y="313381"/>
            <a:ext cx="4317775" cy="1001613"/>
          </a:xfrm>
        </p:spPr>
        <p:txBody>
          <a:bodyPr/>
          <a:lstStyle/>
          <a:p>
            <a:r>
              <a:rPr lang="en-US" b="1" dirty="0">
                <a:solidFill>
                  <a:schemeClr val="tx1"/>
                </a:solidFill>
              </a:rPr>
              <a:t>Home Page</a:t>
            </a:r>
          </a:p>
        </p:txBody>
      </p:sp>
      <p:pic>
        <p:nvPicPr>
          <p:cNvPr id="3" name="Picture 2"/>
          <p:cNvPicPr>
            <a:picLocks noChangeAspect="1"/>
          </p:cNvPicPr>
          <p:nvPr/>
        </p:nvPicPr>
        <p:blipFill rotWithShape="1">
          <a:blip r:embed="rId3" cstate="hqprint">
            <a:extLst>
              <a:ext uri="{28A0092B-C50C-407E-A947-70E740481C1C}">
                <a14:useLocalDpi xmlns:a14="http://schemas.microsoft.com/office/drawing/2010/main" val="0"/>
              </a:ext>
            </a:extLst>
          </a:blip>
          <a:srcRect l="11710" t="-128" r="9018" b="-64"/>
          <a:stretch/>
        </p:blipFill>
        <p:spPr>
          <a:xfrm>
            <a:off x="5608319" y="78378"/>
            <a:ext cx="3979817" cy="6696892"/>
          </a:xfrm>
          <a:prstGeom prst="rect">
            <a:avLst/>
          </a:prstGeom>
        </p:spPr>
      </p:pic>
    </p:spTree>
    <p:extLst>
      <p:ext uri="{BB962C8B-B14F-4D97-AF65-F5344CB8AC3E}">
        <p14:creationId xmlns:p14="http://schemas.microsoft.com/office/powerpoint/2010/main" val="2633784351"/>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FC4A5-1E63-46BB-BA9E-740BFCEF75C0}"/>
              </a:ext>
            </a:extLst>
          </p:cNvPr>
          <p:cNvSpPr>
            <a:spLocks noGrp="1"/>
          </p:cNvSpPr>
          <p:nvPr>
            <p:ph type="title"/>
          </p:nvPr>
        </p:nvSpPr>
        <p:spPr>
          <a:xfrm>
            <a:off x="994087" y="1148020"/>
            <a:ext cx="3342442" cy="4596794"/>
          </a:xfrm>
        </p:spPr>
        <p:txBody>
          <a:bodyPr anchor="ctr">
            <a:normAutofit/>
          </a:bodyPr>
          <a:lstStyle/>
          <a:p>
            <a:r>
              <a:rPr lang="en-US" sz="3200" dirty="0">
                <a:solidFill>
                  <a:srgbClr val="EBEBEB"/>
                </a:solidFill>
              </a:rPr>
              <a:t>Group members:</a:t>
            </a:r>
            <a:endParaRPr lang="ar-EG" sz="3200" dirty="0">
              <a:solidFill>
                <a:srgbClr val="EBEBEB"/>
              </a:solidFill>
            </a:endParaRPr>
          </a:p>
        </p:txBody>
      </p:sp>
      <p:sp>
        <p:nvSpPr>
          <p:cNvPr id="3" name="Content Placeholder 2">
            <a:extLst>
              <a:ext uri="{FF2B5EF4-FFF2-40B4-BE49-F238E27FC236}">
                <a16:creationId xmlns:a16="http://schemas.microsoft.com/office/drawing/2014/main" id="{A965741F-B9D6-4C00-8A5F-FC13955DB64D}"/>
              </a:ext>
            </a:extLst>
          </p:cNvPr>
          <p:cNvSpPr>
            <a:spLocks noGrp="1"/>
          </p:cNvSpPr>
          <p:nvPr>
            <p:ph idx="1"/>
          </p:nvPr>
        </p:nvSpPr>
        <p:spPr>
          <a:xfrm>
            <a:off x="5290077" y="420096"/>
            <a:ext cx="5502614" cy="5954325"/>
          </a:xfrm>
        </p:spPr>
        <p:txBody>
          <a:bodyPr anchor="ctr">
            <a:normAutofit/>
          </a:bodyPr>
          <a:lstStyle/>
          <a:p>
            <a:endParaRPr lang="en-US" sz="2400" b="0" i="0" dirty="0" smtClean="0">
              <a:effectLst/>
              <a:latin typeface="ArialMT"/>
            </a:endParaRPr>
          </a:p>
          <a:p>
            <a:r>
              <a:rPr lang="en-US" b="1" dirty="0">
                <a:latin typeface="Arial" panose="020B0604020202020204" pitchFamily="34" charset="0"/>
                <a:cs typeface="Arial" panose="020B0604020202020204" pitchFamily="34" charset="0"/>
              </a:rPr>
              <a:t>1- Nora Mohammed </a:t>
            </a:r>
            <a:r>
              <a:rPr lang="en-US" b="1" dirty="0" err="1">
                <a:latin typeface="Arial" panose="020B0604020202020204" pitchFamily="34" charset="0"/>
                <a:cs typeface="Arial" panose="020B0604020202020204" pitchFamily="34" charset="0"/>
              </a:rPr>
              <a:t>Abdellah</a:t>
            </a:r>
            <a:r>
              <a:rPr lang="en-US" b="1" dirty="0">
                <a:latin typeface="Arial" panose="020B0604020202020204" pitchFamily="34" charset="0"/>
                <a:cs typeface="Arial" panose="020B0604020202020204" pitchFamily="34" charset="0"/>
              </a:rPr>
              <a:t/>
            </a:r>
            <a:br>
              <a:rPr lang="en-US" b="1" dirty="0">
                <a:latin typeface="Arial" panose="020B0604020202020204" pitchFamily="34" charset="0"/>
                <a:cs typeface="Arial" panose="020B0604020202020204" pitchFamily="34" charset="0"/>
              </a:rPr>
            </a:br>
            <a:r>
              <a:rPr lang="en-US" b="1" dirty="0">
                <a:latin typeface="Arial" panose="020B0604020202020204" pitchFamily="34" charset="0"/>
                <a:cs typeface="Arial" panose="020B0604020202020204" pitchFamily="34" charset="0"/>
              </a:rPr>
              <a:t>2- </a:t>
            </a:r>
            <a:r>
              <a:rPr lang="en-US" b="1" dirty="0" err="1">
                <a:latin typeface="Arial" panose="020B0604020202020204" pitchFamily="34" charset="0"/>
                <a:cs typeface="Arial" panose="020B0604020202020204" pitchFamily="34" charset="0"/>
              </a:rPr>
              <a:t>Mayar</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Atef</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Najib</a:t>
            </a:r>
            <a:r>
              <a:rPr lang="en-US" b="1" dirty="0">
                <a:latin typeface="Arial" panose="020B0604020202020204" pitchFamily="34" charset="0"/>
                <a:cs typeface="Arial" panose="020B0604020202020204" pitchFamily="34" charset="0"/>
              </a:rPr>
              <a:t/>
            </a:r>
            <a:br>
              <a:rPr lang="en-US" b="1" dirty="0">
                <a:latin typeface="Arial" panose="020B0604020202020204" pitchFamily="34" charset="0"/>
                <a:cs typeface="Arial" panose="020B0604020202020204" pitchFamily="34" charset="0"/>
              </a:rPr>
            </a:br>
            <a:r>
              <a:rPr lang="en-US" b="1" dirty="0">
                <a:latin typeface="Arial" panose="020B0604020202020204" pitchFamily="34" charset="0"/>
                <a:cs typeface="Arial" panose="020B0604020202020204" pitchFamily="34" charset="0"/>
              </a:rPr>
              <a:t>3- </a:t>
            </a:r>
            <a:r>
              <a:rPr lang="en-US" b="1" dirty="0" err="1">
                <a:latin typeface="Arial" panose="020B0604020202020204" pitchFamily="34" charset="0"/>
                <a:cs typeface="Arial" panose="020B0604020202020204" pitchFamily="34" charset="0"/>
              </a:rPr>
              <a:t>Fatma</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Abdelhakem</a:t>
            </a:r>
            <a:r>
              <a:rPr lang="en-US" b="1" dirty="0">
                <a:latin typeface="Arial" panose="020B0604020202020204" pitchFamily="34" charset="0"/>
                <a:cs typeface="Arial" panose="020B0604020202020204" pitchFamily="34" charset="0"/>
              </a:rPr>
              <a:t> Mohamed</a:t>
            </a:r>
            <a:br>
              <a:rPr lang="en-US" b="1" dirty="0">
                <a:latin typeface="Arial" panose="020B0604020202020204" pitchFamily="34" charset="0"/>
                <a:cs typeface="Arial" panose="020B0604020202020204" pitchFamily="34" charset="0"/>
              </a:rPr>
            </a:br>
            <a:r>
              <a:rPr lang="en-US" b="1" dirty="0">
                <a:latin typeface="Arial" panose="020B0604020202020204" pitchFamily="34" charset="0"/>
                <a:cs typeface="Arial" panose="020B0604020202020204" pitchFamily="34" charset="0"/>
              </a:rPr>
              <a:t>4- Ahmed Mohamed </a:t>
            </a:r>
            <a:r>
              <a:rPr lang="en-US" b="1" dirty="0" err="1">
                <a:latin typeface="Arial" panose="020B0604020202020204" pitchFamily="34" charset="0"/>
                <a:cs typeface="Arial" panose="020B0604020202020204" pitchFamily="34" charset="0"/>
              </a:rPr>
              <a:t>Abdulhamid</a:t>
            </a:r>
            <a:r>
              <a:rPr lang="en-US" b="1" dirty="0">
                <a:latin typeface="Arial" panose="020B0604020202020204" pitchFamily="34" charset="0"/>
                <a:cs typeface="Arial" panose="020B0604020202020204" pitchFamily="34" charset="0"/>
              </a:rPr>
              <a:t/>
            </a:r>
            <a:br>
              <a:rPr lang="en-US" b="1" dirty="0">
                <a:latin typeface="Arial" panose="020B0604020202020204" pitchFamily="34" charset="0"/>
                <a:cs typeface="Arial" panose="020B0604020202020204" pitchFamily="34" charset="0"/>
              </a:rPr>
            </a:br>
            <a:r>
              <a:rPr lang="en-US" b="1" dirty="0">
                <a:latin typeface="Arial" panose="020B0604020202020204" pitchFamily="34" charset="0"/>
                <a:cs typeface="Arial" panose="020B0604020202020204" pitchFamily="34" charset="0"/>
              </a:rPr>
              <a:t>5- </a:t>
            </a:r>
            <a:r>
              <a:rPr lang="en-US" b="1" dirty="0" err="1">
                <a:latin typeface="Arial" panose="020B0604020202020204" pitchFamily="34" charset="0"/>
                <a:cs typeface="Arial" panose="020B0604020202020204" pitchFamily="34" charset="0"/>
              </a:rPr>
              <a:t>Elomda</a:t>
            </a:r>
            <a:r>
              <a:rPr lang="en-US" b="1" dirty="0">
                <a:latin typeface="Arial" panose="020B0604020202020204" pitchFamily="34" charset="0"/>
                <a:cs typeface="Arial" panose="020B0604020202020204" pitchFamily="34" charset="0"/>
              </a:rPr>
              <a:t> Sultan </a:t>
            </a:r>
            <a:r>
              <a:rPr lang="en-US" b="1" dirty="0" err="1">
                <a:latin typeface="Arial" panose="020B0604020202020204" pitchFamily="34" charset="0"/>
                <a:cs typeface="Arial" panose="020B0604020202020204" pitchFamily="34" charset="0"/>
              </a:rPr>
              <a:t>Abdelazize</a:t>
            </a:r>
            <a:r>
              <a:rPr lang="en-US" b="1" dirty="0">
                <a:latin typeface="Arial" panose="020B0604020202020204" pitchFamily="34" charset="0"/>
                <a:cs typeface="Arial" panose="020B0604020202020204" pitchFamily="34" charset="0"/>
              </a:rPr>
              <a:t/>
            </a:r>
            <a:br>
              <a:rPr lang="en-US" b="1" dirty="0">
                <a:latin typeface="Arial" panose="020B0604020202020204" pitchFamily="34" charset="0"/>
                <a:cs typeface="Arial" panose="020B0604020202020204" pitchFamily="34" charset="0"/>
              </a:rPr>
            </a:br>
            <a:r>
              <a:rPr lang="en-US" b="1" dirty="0">
                <a:latin typeface="Arial" panose="020B0604020202020204" pitchFamily="34" charset="0"/>
                <a:cs typeface="Arial" panose="020B0604020202020204" pitchFamily="34" charset="0"/>
              </a:rPr>
              <a:t>6- Mohamed Mostafa </a:t>
            </a:r>
            <a:r>
              <a:rPr lang="en-US" b="1" dirty="0" err="1">
                <a:latin typeface="Arial" panose="020B0604020202020204" pitchFamily="34" charset="0"/>
                <a:cs typeface="Arial" panose="020B0604020202020204" pitchFamily="34" charset="0"/>
              </a:rPr>
              <a:t>Fathy</a:t>
            </a:r>
            <a:r>
              <a:rPr lang="en-US" b="1" dirty="0">
                <a:latin typeface="Arial" panose="020B0604020202020204" pitchFamily="34" charset="0"/>
                <a:cs typeface="Arial" panose="020B0604020202020204" pitchFamily="34" charset="0"/>
              </a:rPr>
              <a:t/>
            </a:r>
            <a:br>
              <a:rPr lang="en-US" b="1" dirty="0">
                <a:latin typeface="Arial" panose="020B0604020202020204" pitchFamily="34" charset="0"/>
                <a:cs typeface="Arial" panose="020B0604020202020204" pitchFamily="34" charset="0"/>
              </a:rPr>
            </a:br>
            <a:r>
              <a:rPr lang="en-US" b="1" dirty="0">
                <a:latin typeface="Arial" panose="020B0604020202020204" pitchFamily="34" charset="0"/>
                <a:cs typeface="Arial" panose="020B0604020202020204" pitchFamily="34" charset="0"/>
              </a:rPr>
              <a:t>7- Abdallah Ahmed </a:t>
            </a:r>
            <a:r>
              <a:rPr lang="en-US" b="1" dirty="0" err="1">
                <a:latin typeface="Arial" panose="020B0604020202020204" pitchFamily="34" charset="0"/>
                <a:cs typeface="Arial" panose="020B0604020202020204" pitchFamily="34" charset="0"/>
              </a:rPr>
              <a:t>Hamdy</a:t>
            </a:r>
            <a:r>
              <a:rPr lang="en-US" b="1" dirty="0">
                <a:latin typeface="Arial" panose="020B0604020202020204" pitchFamily="34" charset="0"/>
                <a:cs typeface="Arial" panose="020B0604020202020204" pitchFamily="34" charset="0"/>
              </a:rPr>
              <a:t> </a:t>
            </a:r>
            <a:br>
              <a:rPr lang="en-US" b="1" dirty="0">
                <a:latin typeface="Arial" panose="020B0604020202020204" pitchFamily="34" charset="0"/>
                <a:cs typeface="Arial" panose="020B0604020202020204" pitchFamily="34" charset="0"/>
              </a:rPr>
            </a:br>
            <a:endParaRPr lang="ar-EG"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84804397"/>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2205" y="452718"/>
            <a:ext cx="9135291" cy="6235337"/>
          </a:xfrm>
          <a:prstGeom prst="rect">
            <a:avLst/>
          </a:prstGeom>
        </p:spPr>
      </p:pic>
      <p:sp>
        <p:nvSpPr>
          <p:cNvPr id="3" name="Title 2"/>
          <p:cNvSpPr>
            <a:spLocks noGrp="1"/>
          </p:cNvSpPr>
          <p:nvPr>
            <p:ph type="title"/>
          </p:nvPr>
        </p:nvSpPr>
        <p:spPr>
          <a:xfrm>
            <a:off x="121920" y="452718"/>
            <a:ext cx="2368732" cy="1400530"/>
          </a:xfrm>
        </p:spPr>
        <p:txBody>
          <a:bodyPr/>
          <a:lstStyle/>
          <a:p>
            <a:r>
              <a:rPr lang="en-US" b="1" dirty="0" smtClean="0"/>
              <a:t/>
            </a:r>
            <a:br>
              <a:rPr lang="en-US" b="1" dirty="0" smtClean="0"/>
            </a:br>
            <a:r>
              <a:rPr lang="en-US" b="1" dirty="0"/>
              <a:t/>
            </a:r>
            <a:br>
              <a:rPr lang="en-US" b="1" dirty="0"/>
            </a:br>
            <a:r>
              <a:rPr lang="en-US" b="1" dirty="0" smtClean="0"/>
              <a:t>Home Page:</a:t>
            </a:r>
            <a:br>
              <a:rPr lang="en-US" b="1" dirty="0" smtClean="0"/>
            </a:br>
            <a:r>
              <a:rPr lang="en-US" dirty="0" smtClean="0"/>
              <a:t/>
            </a:r>
            <a:br>
              <a:rPr lang="en-US" dirty="0" smtClean="0"/>
            </a:br>
            <a:r>
              <a:rPr lang="en-US" sz="3200" dirty="0" smtClean="0"/>
              <a:t>Header</a:t>
            </a:r>
            <a:endParaRPr lang="en-US" dirty="0"/>
          </a:p>
        </p:txBody>
      </p:sp>
    </p:spTree>
    <p:extLst>
      <p:ext uri="{BB962C8B-B14F-4D97-AF65-F5344CB8AC3E}">
        <p14:creationId xmlns:p14="http://schemas.microsoft.com/office/powerpoint/2010/main" val="652184960"/>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3" cstate="print">
            <a:extLst>
              <a:ext uri="{28A0092B-C50C-407E-A947-70E740481C1C}">
                <a14:useLocalDpi xmlns:a14="http://schemas.microsoft.com/office/drawing/2010/main" val="0"/>
              </a:ext>
            </a:extLst>
          </a:blip>
          <a:stretch>
            <a:fillRect/>
          </a:stretch>
        </p:blipFill>
        <p:spPr>
          <a:xfrm>
            <a:off x="3526971" y="1010012"/>
            <a:ext cx="8543110" cy="5443538"/>
          </a:xfrm>
        </p:spPr>
      </p:pic>
      <p:sp>
        <p:nvSpPr>
          <p:cNvPr id="2" name="Title 1"/>
          <p:cNvSpPr>
            <a:spLocks noGrp="1"/>
          </p:cNvSpPr>
          <p:nvPr>
            <p:ph type="title" idx="4294967295"/>
          </p:nvPr>
        </p:nvSpPr>
        <p:spPr>
          <a:xfrm>
            <a:off x="0" y="1454330"/>
            <a:ext cx="3335383" cy="3326675"/>
          </a:xfrm>
        </p:spPr>
        <p:txBody>
          <a:bodyPr/>
          <a:lstStyle/>
          <a:p>
            <a:r>
              <a:rPr lang="en-US" b="1" dirty="0" smtClean="0"/>
              <a:t>Home Page </a:t>
            </a:r>
            <a:r>
              <a:rPr lang="en-US" sz="2800" dirty="0"/>
              <a:t/>
            </a:r>
            <a:br>
              <a:rPr lang="en-US" sz="2800" dirty="0"/>
            </a:br>
            <a:r>
              <a:rPr lang="en-US" sz="2800" dirty="0" smtClean="0"/>
              <a:t/>
            </a:r>
            <a:br>
              <a:rPr lang="en-US" sz="2800" dirty="0" smtClean="0"/>
            </a:br>
            <a:r>
              <a:rPr lang="en-US" sz="2800" dirty="0" smtClean="0"/>
              <a:t>Men’s</a:t>
            </a:r>
            <a:r>
              <a:rPr lang="en-US" dirty="0" smtClean="0"/>
              <a:t> </a:t>
            </a:r>
            <a:r>
              <a:rPr lang="en-US" sz="2800" dirty="0" smtClean="0"/>
              <a:t>clothing category</a:t>
            </a:r>
            <a:endParaRPr lang="en-US" sz="2800" dirty="0"/>
          </a:p>
        </p:txBody>
      </p:sp>
    </p:spTree>
    <p:extLst>
      <p:ext uri="{BB962C8B-B14F-4D97-AF65-F5344CB8AC3E}">
        <p14:creationId xmlns:p14="http://schemas.microsoft.com/office/powerpoint/2010/main" val="2217054190"/>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211" y="296091"/>
            <a:ext cx="3570516" cy="4868091"/>
          </a:xfrm>
        </p:spPr>
        <p:txBody>
          <a:bodyPr/>
          <a:lstStyle/>
          <a:p>
            <a:r>
              <a:rPr lang="en-US" b="1" dirty="0" smtClean="0"/>
              <a:t>Home </a:t>
            </a:r>
            <a:r>
              <a:rPr lang="en-US" b="1" dirty="0" smtClean="0"/>
              <a:t>Page: </a:t>
            </a:r>
            <a:r>
              <a:rPr lang="en-US" sz="3200" dirty="0"/>
              <a:t/>
            </a:r>
            <a:br>
              <a:rPr lang="en-US" sz="3200" dirty="0"/>
            </a:br>
            <a:r>
              <a:rPr lang="en-US" sz="3200" dirty="0" smtClean="0"/>
              <a:t/>
            </a:r>
            <a:br>
              <a:rPr lang="en-US" sz="3200" dirty="0" smtClean="0"/>
            </a:br>
            <a:r>
              <a:rPr lang="en-US" sz="3200" dirty="0" smtClean="0"/>
              <a:t/>
            </a:r>
            <a:br>
              <a:rPr lang="en-US" sz="3200" dirty="0" smtClean="0"/>
            </a:br>
            <a:r>
              <a:rPr lang="en-US" sz="2800" dirty="0" smtClean="0"/>
              <a:t>Women’s </a:t>
            </a:r>
            <a:r>
              <a:rPr lang="en-US" sz="2800" dirty="0"/>
              <a:t>clothing </a:t>
            </a:r>
            <a:r>
              <a:rPr lang="en-US" sz="2800" dirty="0" smtClean="0"/>
              <a:t>category</a:t>
            </a:r>
            <a:br>
              <a:rPr lang="en-US" sz="2800" dirty="0" smtClean="0"/>
            </a:br>
            <a:r>
              <a:rPr lang="en-US" sz="2800" dirty="0"/>
              <a:t/>
            </a:r>
            <a:br>
              <a:rPr lang="en-US" sz="2800" dirty="0"/>
            </a:br>
            <a:r>
              <a:rPr lang="en-US" sz="2800" dirty="0" smtClean="0"/>
              <a:t/>
            </a:r>
            <a:br>
              <a:rPr lang="en-US" sz="2800" dirty="0" smtClean="0"/>
            </a:br>
            <a:endParaRPr lang="en-US" sz="2800" dirty="0"/>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824639" y="1219200"/>
            <a:ext cx="8184480" cy="5181599"/>
          </a:xfrm>
        </p:spPr>
      </p:pic>
    </p:spTree>
    <p:extLst>
      <p:ext uri="{BB962C8B-B14F-4D97-AF65-F5344CB8AC3E}">
        <p14:creationId xmlns:p14="http://schemas.microsoft.com/office/powerpoint/2010/main" val="4266156121"/>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669" y="139337"/>
            <a:ext cx="3405051" cy="4275909"/>
          </a:xfrm>
        </p:spPr>
        <p:txBody>
          <a:bodyPr/>
          <a:lstStyle/>
          <a:p>
            <a:r>
              <a:rPr lang="en-US" sz="4000" b="1" dirty="0" smtClean="0"/>
              <a:t>Home page:</a:t>
            </a:r>
            <a:br>
              <a:rPr lang="en-US" sz="4000" b="1" dirty="0" smtClean="0"/>
            </a:br>
            <a:r>
              <a:rPr lang="en-US" sz="4000" dirty="0" smtClean="0"/>
              <a:t/>
            </a:r>
            <a:br>
              <a:rPr lang="en-US" sz="4000" dirty="0" smtClean="0"/>
            </a:br>
            <a:r>
              <a:rPr lang="en-US" sz="4000" dirty="0" smtClean="0"/>
              <a:t>  </a:t>
            </a:r>
            <a:r>
              <a:rPr lang="en-US" sz="2800" dirty="0" smtClean="0"/>
              <a:t>Consumer        </a:t>
            </a:r>
            <a:br>
              <a:rPr lang="en-US" sz="2800" dirty="0" smtClean="0"/>
            </a:br>
            <a:r>
              <a:rPr lang="en-US" sz="2800" dirty="0" smtClean="0"/>
              <a:t>   Electronics</a:t>
            </a:r>
            <a:endParaRPr lang="en-US" sz="2800" dirty="0"/>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814354" y="743680"/>
            <a:ext cx="8290560" cy="5373189"/>
          </a:xfrm>
        </p:spPr>
      </p:pic>
    </p:spTree>
    <p:extLst>
      <p:ext uri="{BB962C8B-B14F-4D97-AF65-F5344CB8AC3E}">
        <p14:creationId xmlns:p14="http://schemas.microsoft.com/office/powerpoint/2010/main" val="748032648"/>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 y="104503"/>
            <a:ext cx="3657599" cy="5216434"/>
          </a:xfrm>
        </p:spPr>
        <p:txBody>
          <a:bodyPr/>
          <a:lstStyle/>
          <a:p>
            <a:r>
              <a:rPr lang="en-US" b="1" dirty="0" smtClean="0"/>
              <a:t>Home page:</a:t>
            </a:r>
            <a:br>
              <a:rPr lang="en-US" b="1" dirty="0" smtClean="0"/>
            </a:br>
            <a:r>
              <a:rPr lang="en-US" dirty="0"/>
              <a:t/>
            </a:r>
            <a:br>
              <a:rPr lang="en-US" dirty="0"/>
            </a:br>
            <a:r>
              <a:rPr lang="en-US" dirty="0" smtClean="0"/>
              <a:t>Books &amp;Audible</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28160" y="949234"/>
            <a:ext cx="7785462" cy="5172891"/>
          </a:xfrm>
        </p:spPr>
      </p:pic>
    </p:spTree>
    <p:extLst>
      <p:ext uri="{BB962C8B-B14F-4D97-AF65-F5344CB8AC3E}">
        <p14:creationId xmlns:p14="http://schemas.microsoft.com/office/powerpoint/2010/main" val="221127292"/>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418012"/>
            <a:ext cx="3500846" cy="4963886"/>
          </a:xfrm>
        </p:spPr>
        <p:txBody>
          <a:bodyPr/>
          <a:lstStyle/>
          <a:p>
            <a:r>
              <a:rPr lang="en-US" b="1" dirty="0"/>
              <a:t>Home </a:t>
            </a:r>
            <a:r>
              <a:rPr lang="en-US" b="1" dirty="0" smtClean="0"/>
              <a:t>page:</a:t>
            </a:r>
            <a:r>
              <a:rPr lang="en-US" b="1" dirty="0"/>
              <a:t/>
            </a:r>
            <a:br>
              <a:rPr lang="en-US" b="1" dirty="0"/>
            </a:br>
            <a:r>
              <a:rPr lang="en-US" b="1" dirty="0" smtClean="0"/>
              <a:t/>
            </a:r>
            <a:br>
              <a:rPr lang="en-US" b="1" dirty="0" smtClean="0"/>
            </a:br>
            <a:r>
              <a:rPr lang="en-US" b="1" dirty="0" smtClean="0"/>
              <a:t>Footer</a:t>
            </a:r>
            <a:endParaRPr lang="en-US" b="1" dirty="0"/>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888078" y="1152982"/>
            <a:ext cx="8242961" cy="5059680"/>
          </a:xfrm>
        </p:spPr>
      </p:pic>
    </p:spTree>
    <p:extLst>
      <p:ext uri="{BB962C8B-B14F-4D97-AF65-F5344CB8AC3E}">
        <p14:creationId xmlns:p14="http://schemas.microsoft.com/office/powerpoint/2010/main" val="2656161275"/>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669" y="1152982"/>
            <a:ext cx="3474720" cy="3244845"/>
          </a:xfrm>
        </p:spPr>
        <p:txBody>
          <a:bodyPr/>
          <a:lstStyle/>
          <a:p>
            <a:r>
              <a:rPr lang="en-US" b="1" dirty="0"/>
              <a:t>Home page:</a:t>
            </a:r>
            <a:br>
              <a:rPr lang="en-US" b="1" dirty="0"/>
            </a:br>
            <a:r>
              <a:rPr lang="en-US" b="1" dirty="0"/>
              <a:t/>
            </a:r>
            <a:br>
              <a:rPr lang="en-US" b="1" dirty="0"/>
            </a:br>
            <a:r>
              <a:rPr lang="en-US" b="1" dirty="0"/>
              <a:t>Footer</a:t>
            </a:r>
            <a:r>
              <a:rPr lang="en-US" dirty="0" smtClean="0"/>
              <a:t>:</a:t>
            </a:r>
            <a:endParaRPr lang="en-US" dirty="0"/>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650260" y="1152982"/>
            <a:ext cx="8463363" cy="5268686"/>
          </a:xfrm>
        </p:spPr>
      </p:pic>
    </p:spTree>
    <p:extLst>
      <p:ext uri="{BB962C8B-B14F-4D97-AF65-F5344CB8AC3E}">
        <p14:creationId xmlns:p14="http://schemas.microsoft.com/office/powerpoint/2010/main" val="2719587215"/>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0743" y="696685"/>
            <a:ext cx="7207414" cy="5861339"/>
          </a:xfrm>
          <a:prstGeom prst="rect">
            <a:avLst/>
          </a:prstGeom>
        </p:spPr>
      </p:pic>
      <p:sp>
        <p:nvSpPr>
          <p:cNvPr id="2" name="Title 1"/>
          <p:cNvSpPr>
            <a:spLocks noGrp="1"/>
          </p:cNvSpPr>
          <p:nvPr>
            <p:ph type="title"/>
          </p:nvPr>
        </p:nvSpPr>
        <p:spPr>
          <a:xfrm>
            <a:off x="400594" y="1471748"/>
            <a:ext cx="3762104" cy="3831772"/>
          </a:xfrm>
        </p:spPr>
        <p:txBody>
          <a:bodyPr/>
          <a:lstStyle/>
          <a:p>
            <a:r>
              <a:rPr lang="en-US" dirty="0" smtClean="0"/>
              <a:t>Category   page</a:t>
            </a:r>
            <a:endParaRPr lang="en-US" dirty="0"/>
          </a:p>
        </p:txBody>
      </p:sp>
    </p:spTree>
    <p:extLst>
      <p:ext uri="{BB962C8B-B14F-4D97-AF65-F5344CB8AC3E}">
        <p14:creationId xmlns:p14="http://schemas.microsoft.com/office/powerpoint/2010/main" val="286521236"/>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1174" y="509189"/>
            <a:ext cx="8420830" cy="6066046"/>
          </a:xfrm>
          <a:prstGeom prst="rect">
            <a:avLst/>
          </a:prstGeom>
        </p:spPr>
      </p:pic>
      <p:sp>
        <p:nvSpPr>
          <p:cNvPr id="3" name="Rectangle 2"/>
          <p:cNvSpPr/>
          <p:nvPr/>
        </p:nvSpPr>
        <p:spPr>
          <a:xfrm>
            <a:off x="243840" y="818606"/>
            <a:ext cx="2272937" cy="2308324"/>
          </a:xfrm>
          <a:prstGeom prst="rect">
            <a:avLst/>
          </a:prstGeom>
        </p:spPr>
        <p:txBody>
          <a:bodyPr wrap="square">
            <a:spAutoFit/>
          </a:bodyPr>
          <a:lstStyle/>
          <a:p>
            <a:endParaRPr lang="en-US" sz="3600" b="1" dirty="0" smtClean="0"/>
          </a:p>
          <a:p>
            <a:endParaRPr lang="en-US" sz="3600" b="1" dirty="0"/>
          </a:p>
          <a:p>
            <a:r>
              <a:rPr lang="en-US" sz="3600" b="1" dirty="0" smtClean="0"/>
              <a:t>Product Page</a:t>
            </a:r>
            <a:endParaRPr lang="en-US" sz="3600" b="1" dirty="0"/>
          </a:p>
        </p:txBody>
      </p:sp>
      <p:sp>
        <p:nvSpPr>
          <p:cNvPr id="4" name="Right Arrow 3"/>
          <p:cNvSpPr/>
          <p:nvPr/>
        </p:nvSpPr>
        <p:spPr>
          <a:xfrm>
            <a:off x="6461761" y="5643154"/>
            <a:ext cx="1123405" cy="81016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3022705"/>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ACCC9-6C9C-4EC7-B7A1-787570519937}"/>
              </a:ext>
            </a:extLst>
          </p:cNvPr>
          <p:cNvSpPr>
            <a:spLocks noGrp="1"/>
          </p:cNvSpPr>
          <p:nvPr>
            <p:ph type="ctrTitle" idx="4294967295"/>
          </p:nvPr>
        </p:nvSpPr>
        <p:spPr>
          <a:xfrm>
            <a:off x="0" y="2508068"/>
            <a:ext cx="11051177" cy="2268719"/>
          </a:xfrm>
          <a:effectLst>
            <a:innerShdw blurRad="63500" dist="50800" dir="13500000">
              <a:prstClr val="black">
                <a:alpha val="50000"/>
              </a:prstClr>
            </a:innerShdw>
          </a:effectLst>
        </p:spPr>
        <p:txBody>
          <a:bodyPr/>
          <a:lstStyle/>
          <a:p>
            <a:r>
              <a:rPr lang="en-US" dirty="0" smtClean="0"/>
              <a:t/>
            </a:r>
            <a:br>
              <a:rPr lang="en-US" dirty="0" smtClean="0"/>
            </a:br>
            <a:r>
              <a:rPr lang="en-US" dirty="0" smtClean="0"/>
              <a:t>                    </a:t>
            </a:r>
            <a:r>
              <a:rPr lang="en-US" sz="5400" dirty="0" smtClean="0"/>
              <a:t>Virtual </a:t>
            </a:r>
            <a:r>
              <a:rPr lang="en-US" sz="5400" dirty="0"/>
              <a:t>fitting </a:t>
            </a:r>
            <a:r>
              <a:rPr lang="en-US" sz="5400" dirty="0" smtClean="0"/>
              <a:t>room</a:t>
            </a:r>
            <a:endParaRPr lang="ar-EG" sz="5400" dirty="0"/>
          </a:p>
        </p:txBody>
      </p:sp>
    </p:spTree>
    <p:extLst>
      <p:ext uri="{BB962C8B-B14F-4D97-AF65-F5344CB8AC3E}">
        <p14:creationId xmlns:p14="http://schemas.microsoft.com/office/powerpoint/2010/main" val="2029369018"/>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00208-431C-4CBA-BE88-C4D6611F5546}"/>
              </a:ext>
            </a:extLst>
          </p:cNvPr>
          <p:cNvSpPr>
            <a:spLocks noGrp="1"/>
          </p:cNvSpPr>
          <p:nvPr>
            <p:ph type="title"/>
          </p:nvPr>
        </p:nvSpPr>
        <p:spPr>
          <a:xfrm>
            <a:off x="384854" y="478844"/>
            <a:ext cx="9404723" cy="1400530"/>
          </a:xfrm>
        </p:spPr>
        <p:txBody>
          <a:bodyPr/>
          <a:lstStyle/>
          <a:p>
            <a:r>
              <a:rPr lang="en-US" b="1" dirty="0">
                <a:solidFill>
                  <a:schemeClr val="accent3">
                    <a:lumMod val="60000"/>
                    <a:lumOff val="40000"/>
                  </a:schemeClr>
                </a:solidFill>
              </a:rPr>
              <a:t>Presentation on</a:t>
            </a:r>
            <a:endParaRPr lang="ar-EG" b="1" dirty="0">
              <a:solidFill>
                <a:schemeClr val="accent3">
                  <a:lumMod val="60000"/>
                  <a:lumOff val="40000"/>
                </a:schemeClr>
              </a:solidFill>
            </a:endParaRPr>
          </a:p>
        </p:txBody>
      </p:sp>
      <p:sp>
        <p:nvSpPr>
          <p:cNvPr id="3" name="Content Placeholder 2">
            <a:extLst>
              <a:ext uri="{FF2B5EF4-FFF2-40B4-BE49-F238E27FC236}">
                <a16:creationId xmlns:a16="http://schemas.microsoft.com/office/drawing/2014/main" id="{E6985757-E925-46EB-BD32-3F92A1B1BF11}"/>
              </a:ext>
            </a:extLst>
          </p:cNvPr>
          <p:cNvSpPr>
            <a:spLocks noGrp="1"/>
          </p:cNvSpPr>
          <p:nvPr>
            <p:ph idx="1"/>
          </p:nvPr>
        </p:nvSpPr>
        <p:spPr/>
        <p:txBody>
          <a:bodyPr/>
          <a:lstStyle/>
          <a:p>
            <a:pPr lvl="2" algn="ctr"/>
            <a:endParaRPr lang="ar-EG" dirty="0" smtClean="0"/>
          </a:p>
          <a:p>
            <a:pPr lvl="2" algn="ctr"/>
            <a:endParaRPr lang="en-US" sz="4400" b="1" dirty="0" smtClean="0">
              <a:effectLst>
                <a:outerShdw blurRad="38100" dist="38100" dir="2700000" algn="tl">
                  <a:srgbClr val="000000">
                    <a:alpha val="43137"/>
                  </a:srgbClr>
                </a:outerShdw>
              </a:effectLst>
            </a:endParaRPr>
          </a:p>
          <a:p>
            <a:pPr marL="914400" lvl="2" indent="0" algn="ctr">
              <a:buNone/>
            </a:pPr>
            <a:endParaRPr lang="ar-EG" sz="4400" b="1" dirty="0">
              <a:effectLst>
                <a:outerShdw blurRad="38100" dist="38100" dir="2700000" algn="tl">
                  <a:srgbClr val="000000">
                    <a:alpha val="43137"/>
                  </a:srgbClr>
                </a:outerShdw>
              </a:effectLst>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5940" y="2203270"/>
            <a:ext cx="3264986" cy="328313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690452557"/>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D81BA-CB45-409C-883F-6594D947DF1D}"/>
              </a:ext>
            </a:extLst>
          </p:cNvPr>
          <p:cNvSpPr>
            <a:spLocks noGrp="1"/>
          </p:cNvSpPr>
          <p:nvPr>
            <p:ph type="title"/>
          </p:nvPr>
        </p:nvSpPr>
        <p:spPr>
          <a:xfrm>
            <a:off x="745730" y="3119511"/>
            <a:ext cx="4798142" cy="3153753"/>
          </a:xfrm>
        </p:spPr>
        <p:txBody>
          <a:bodyPr vert="horz" lIns="91440" tIns="45720" rIns="91440" bIns="45720" rtlCol="0" anchor="b">
            <a:normAutofit fontScale="90000"/>
          </a:bodyPr>
          <a:lstStyle/>
          <a:p>
            <a:pPr rtl="0"/>
            <a:r>
              <a:rPr lang="en-US" sz="5400" b="0" i="0" kern="1200" dirty="0">
                <a:solidFill>
                  <a:srgbClr val="EBEBEB"/>
                </a:solidFill>
                <a:latin typeface="+mj-lt"/>
                <a:ea typeface="+mj-ea"/>
                <a:cs typeface="+mj-cs"/>
              </a:rPr>
              <a:t>Step1:</a:t>
            </a:r>
            <a:br>
              <a:rPr lang="en-US" sz="5400" b="0" i="0" kern="1200" dirty="0">
                <a:solidFill>
                  <a:srgbClr val="EBEBEB"/>
                </a:solidFill>
                <a:latin typeface="+mj-lt"/>
                <a:ea typeface="+mj-ea"/>
                <a:cs typeface="+mj-cs"/>
              </a:rPr>
            </a:br>
            <a:r>
              <a:rPr lang="en-US" sz="2700" b="0" i="0" kern="1200" dirty="0">
                <a:solidFill>
                  <a:srgbClr val="EBEBEB"/>
                </a:solidFill>
                <a:latin typeface="+mn-lt"/>
                <a:cs typeface="Andalus" panose="02020603050405020304" pitchFamily="18" charset="-78"/>
              </a:rPr>
              <a:t>.choose the gender(if female or male)</a:t>
            </a:r>
            <a:br>
              <a:rPr lang="en-US" sz="2700" b="0" i="0" kern="1200" dirty="0">
                <a:solidFill>
                  <a:srgbClr val="EBEBEB"/>
                </a:solidFill>
                <a:latin typeface="+mn-lt"/>
                <a:cs typeface="Andalus" panose="02020603050405020304" pitchFamily="18" charset="-78"/>
              </a:rPr>
            </a:br>
            <a:r>
              <a:rPr lang="en-US" sz="2700" b="0" i="0" kern="1200" dirty="0">
                <a:solidFill>
                  <a:srgbClr val="EBEBEB"/>
                </a:solidFill>
                <a:latin typeface="+mn-lt"/>
                <a:cs typeface="Andalus" panose="02020603050405020304" pitchFamily="18" charset="-78"/>
              </a:rPr>
              <a:t>.enter your height in cm .</a:t>
            </a:r>
            <a:br>
              <a:rPr lang="en-US" sz="2700" b="0" i="0" kern="1200" dirty="0">
                <a:solidFill>
                  <a:srgbClr val="EBEBEB"/>
                </a:solidFill>
                <a:latin typeface="+mn-lt"/>
                <a:cs typeface="Andalus" panose="02020603050405020304" pitchFamily="18" charset="-78"/>
              </a:rPr>
            </a:br>
            <a:r>
              <a:rPr lang="en-US" sz="2700" dirty="0">
                <a:solidFill>
                  <a:srgbClr val="EBEBEB"/>
                </a:solidFill>
                <a:latin typeface="+mn-lt"/>
                <a:cs typeface="Andalus" panose="02020603050405020304" pitchFamily="18" charset="-78"/>
              </a:rPr>
              <a:t>.enter your weight in Kg .</a:t>
            </a:r>
            <a:br>
              <a:rPr lang="en-US" sz="2700" dirty="0">
                <a:solidFill>
                  <a:srgbClr val="EBEBEB"/>
                </a:solidFill>
                <a:latin typeface="+mn-lt"/>
                <a:cs typeface="Andalus" panose="02020603050405020304" pitchFamily="18" charset="-78"/>
              </a:rPr>
            </a:br>
            <a:r>
              <a:rPr lang="en-US" sz="2700" dirty="0">
                <a:solidFill>
                  <a:srgbClr val="EBEBEB"/>
                </a:solidFill>
                <a:latin typeface="+mn-lt"/>
                <a:cs typeface="Andalus" panose="02020603050405020304" pitchFamily="18" charset="-78"/>
              </a:rPr>
              <a:t>.enter your age .</a:t>
            </a:r>
            <a:r>
              <a:rPr lang="en-US" sz="2700" dirty="0">
                <a:solidFill>
                  <a:srgbClr val="EBEBEB"/>
                </a:solidFill>
                <a:latin typeface="+mn-lt"/>
              </a:rPr>
              <a:t/>
            </a:r>
            <a:br>
              <a:rPr lang="en-US" sz="2700" dirty="0">
                <a:solidFill>
                  <a:srgbClr val="EBEBEB"/>
                </a:solidFill>
                <a:latin typeface="+mn-lt"/>
              </a:rPr>
            </a:br>
            <a:r>
              <a:rPr lang="en-US" sz="2700" dirty="0">
                <a:solidFill>
                  <a:srgbClr val="EBEBEB"/>
                </a:solidFill>
                <a:latin typeface="+mn-lt"/>
              </a:rPr>
              <a:t/>
            </a:r>
            <a:br>
              <a:rPr lang="en-US" sz="2700" dirty="0">
                <a:solidFill>
                  <a:srgbClr val="EBEBEB"/>
                </a:solidFill>
                <a:latin typeface="+mn-lt"/>
              </a:rPr>
            </a:br>
            <a:r>
              <a:rPr lang="en-US" sz="2700" b="1" dirty="0">
                <a:solidFill>
                  <a:srgbClr val="EBEBEB"/>
                </a:solidFill>
                <a:effectLst>
                  <a:outerShdw blurRad="38100" dist="38100" dir="2700000" algn="tl">
                    <a:srgbClr val="000000">
                      <a:alpha val="43137"/>
                    </a:srgbClr>
                  </a:outerShdw>
                </a:effectLst>
                <a:latin typeface="+mn-lt"/>
              </a:rPr>
              <a:t>Why enter the age ?......</a:t>
            </a:r>
            <a:br>
              <a:rPr lang="en-US" sz="2700" b="1" dirty="0">
                <a:solidFill>
                  <a:srgbClr val="EBEBEB"/>
                </a:solidFill>
                <a:effectLst>
                  <a:outerShdw blurRad="38100" dist="38100" dir="2700000" algn="tl">
                    <a:srgbClr val="000000">
                      <a:alpha val="43137"/>
                    </a:srgbClr>
                  </a:outerShdw>
                </a:effectLst>
                <a:latin typeface="+mn-lt"/>
              </a:rPr>
            </a:br>
            <a:r>
              <a:rPr lang="en-US" sz="2700" b="0" i="0" kern="1200" dirty="0">
                <a:solidFill>
                  <a:srgbClr val="EBEBEB"/>
                </a:solidFill>
                <a:latin typeface="+mn-lt"/>
              </a:rPr>
              <a:t/>
            </a:r>
            <a:br>
              <a:rPr lang="en-US" sz="2700" b="0" i="0" kern="1200" dirty="0">
                <a:solidFill>
                  <a:srgbClr val="EBEBEB"/>
                </a:solidFill>
                <a:latin typeface="+mn-lt"/>
              </a:rPr>
            </a:br>
            <a:r>
              <a:rPr lang="en-US" sz="2700" b="0" i="0" kern="1200" dirty="0">
                <a:solidFill>
                  <a:srgbClr val="EBEBEB"/>
                </a:solidFill>
                <a:latin typeface="+mn-lt"/>
              </a:rPr>
              <a:t>Because </a:t>
            </a:r>
            <a:r>
              <a:rPr lang="en-US" sz="2700" dirty="0">
                <a:solidFill>
                  <a:schemeClr val="tx1"/>
                </a:solidFill>
                <a:latin typeface="+mn-lt"/>
              </a:rPr>
              <a:t>The body shape changes over the years and this affects our calculation.</a:t>
            </a:r>
            <a:r>
              <a:rPr lang="en-US" sz="2700" dirty="0">
                <a:solidFill>
                  <a:srgbClr val="EBEBEB"/>
                </a:solidFill>
                <a:latin typeface="+mn-lt"/>
              </a:rPr>
              <a:t/>
            </a:r>
            <a:br>
              <a:rPr lang="en-US" sz="2700" dirty="0">
                <a:solidFill>
                  <a:srgbClr val="EBEBEB"/>
                </a:solidFill>
                <a:latin typeface="+mn-lt"/>
              </a:rPr>
            </a:br>
            <a:r>
              <a:rPr lang="en-US" sz="2700" dirty="0">
                <a:solidFill>
                  <a:srgbClr val="EBEBEB"/>
                </a:solidFill>
                <a:latin typeface="+mn-lt"/>
              </a:rPr>
              <a:t/>
            </a:r>
            <a:br>
              <a:rPr lang="en-US" sz="2700" dirty="0">
                <a:solidFill>
                  <a:srgbClr val="EBEBEB"/>
                </a:solidFill>
                <a:latin typeface="+mn-lt"/>
              </a:rPr>
            </a:br>
            <a:endParaRPr lang="en-US" sz="2700" b="0" i="0" kern="1200" dirty="0">
              <a:solidFill>
                <a:srgbClr val="EBEBEB"/>
              </a:solidFill>
              <a:latin typeface="+mn-lt"/>
            </a:endParaRPr>
          </a:p>
        </p:txBody>
      </p:sp>
      <p:pic>
        <p:nvPicPr>
          <p:cNvPr id="4" name="Picture 3" descr="Graphical user interface, application&#10;&#10;Description automatically generated">
            <a:extLst>
              <a:ext uri="{FF2B5EF4-FFF2-40B4-BE49-F238E27FC236}">
                <a16:creationId xmlns:a16="http://schemas.microsoft.com/office/drawing/2014/main" id="{1522A78D-3D29-4CCA-A1DA-42E7396267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80112" y="1296206"/>
            <a:ext cx="5143500" cy="4772025"/>
          </a:xfrm>
          <a:prstGeom prst="rect">
            <a:avLst/>
          </a:prstGeom>
        </p:spPr>
      </p:pic>
    </p:spTree>
    <p:extLst>
      <p:ext uri="{BB962C8B-B14F-4D97-AF65-F5344CB8AC3E}">
        <p14:creationId xmlns:p14="http://schemas.microsoft.com/office/powerpoint/2010/main" val="1916334096"/>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A67E95FD-C0F5-4480-8747-1C48879FD7F7}"/>
              </a:ext>
            </a:extLst>
          </p:cNvPr>
          <p:cNvSpPr txBox="1"/>
          <p:nvPr/>
        </p:nvSpPr>
        <p:spPr>
          <a:xfrm>
            <a:off x="844062" y="1012874"/>
            <a:ext cx="3444619" cy="5006926"/>
          </a:xfrm>
          <a:prstGeom prst="rect">
            <a:avLst/>
          </a:prstGeom>
        </p:spPr>
        <p:txBody>
          <a:bodyPr vert="horz" lIns="91440" tIns="45720" rIns="91440" bIns="45720" rtlCol="0">
            <a:normAutofit lnSpcReduction="10000"/>
          </a:bodyPr>
          <a:lstStyle/>
          <a:p>
            <a:pPr>
              <a:spcBef>
                <a:spcPts val="1000"/>
              </a:spcBef>
              <a:buClr>
                <a:schemeClr val="accent1"/>
              </a:buClr>
              <a:buSzPct val="80000"/>
              <a:buFont typeface="Wingdings 3" charset="2"/>
              <a:buChar char=""/>
            </a:pPr>
            <a:r>
              <a:rPr lang="en-US" sz="2800" b="1" dirty="0">
                <a:solidFill>
                  <a:srgbClr val="FFFFFF"/>
                </a:solidFill>
                <a:effectLst>
                  <a:outerShdw blurRad="38100" dist="38100" dir="2700000" algn="tl">
                    <a:srgbClr val="000000">
                      <a:alpha val="43137"/>
                    </a:srgbClr>
                  </a:outerShdw>
                </a:effectLst>
              </a:rPr>
              <a:t>Step2:</a:t>
            </a:r>
          </a:p>
          <a:p>
            <a:pPr>
              <a:spcBef>
                <a:spcPts val="1000"/>
              </a:spcBef>
              <a:buClr>
                <a:schemeClr val="accent1"/>
              </a:buClr>
              <a:buSzPct val="80000"/>
            </a:pPr>
            <a:r>
              <a:rPr lang="en-US" dirty="0">
                <a:solidFill>
                  <a:srgbClr val="FFFFFF"/>
                </a:solidFill>
              </a:rPr>
              <a:t/>
            </a:r>
            <a:br>
              <a:rPr lang="en-US" dirty="0">
                <a:solidFill>
                  <a:srgbClr val="FFFFFF"/>
                </a:solidFill>
              </a:rPr>
            </a:br>
            <a:r>
              <a:rPr lang="en-US" dirty="0">
                <a:solidFill>
                  <a:srgbClr val="FFFFFF"/>
                </a:solidFill>
              </a:rPr>
              <a:t>.</a:t>
            </a:r>
            <a:r>
              <a:rPr lang="en-US" sz="2400" dirty="0">
                <a:solidFill>
                  <a:srgbClr val="FFFFFF"/>
                </a:solidFill>
              </a:rPr>
              <a:t>Adjust the body shape</a:t>
            </a:r>
          </a:p>
          <a:p>
            <a:pPr>
              <a:spcBef>
                <a:spcPts val="1000"/>
              </a:spcBef>
              <a:buClr>
                <a:schemeClr val="accent1"/>
              </a:buClr>
              <a:buSzPct val="80000"/>
            </a:pPr>
            <a:r>
              <a:rPr lang="en-US" sz="2400" dirty="0">
                <a:solidFill>
                  <a:srgbClr val="FFFFFF"/>
                </a:solidFill>
              </a:rPr>
              <a:t>.This body shape generated from your measurements</a:t>
            </a:r>
          </a:p>
          <a:p>
            <a:pPr>
              <a:spcBef>
                <a:spcPts val="1000"/>
              </a:spcBef>
              <a:buClr>
                <a:schemeClr val="accent1"/>
              </a:buClr>
              <a:buSzPct val="80000"/>
            </a:pPr>
            <a:r>
              <a:rPr lang="en-US" dirty="0">
                <a:solidFill>
                  <a:srgbClr val="FFFFFF"/>
                </a:solidFill>
              </a:rPr>
              <a:t/>
            </a:r>
            <a:br>
              <a:rPr lang="en-US" dirty="0">
                <a:solidFill>
                  <a:srgbClr val="FFFFFF"/>
                </a:solidFill>
              </a:rPr>
            </a:br>
            <a:r>
              <a:rPr lang="en-US" sz="2400" b="1" dirty="0">
                <a:solidFill>
                  <a:srgbClr val="FFFFFF"/>
                </a:solidFill>
              </a:rPr>
              <a:t>you can modify the body shape by: </a:t>
            </a:r>
          </a:p>
          <a:p>
            <a:pPr>
              <a:spcBef>
                <a:spcPts val="1000"/>
              </a:spcBef>
              <a:buClr>
                <a:schemeClr val="accent1"/>
              </a:buClr>
              <a:buSzPct val="80000"/>
            </a:pPr>
            <a:r>
              <a:rPr lang="en-US" dirty="0">
                <a:solidFill>
                  <a:srgbClr val="FFFFFF"/>
                </a:solidFill>
              </a:rPr>
              <a:t/>
            </a:r>
            <a:br>
              <a:rPr lang="en-US" dirty="0">
                <a:solidFill>
                  <a:srgbClr val="FFFFFF"/>
                </a:solidFill>
              </a:rPr>
            </a:br>
            <a:r>
              <a:rPr lang="en-US" dirty="0">
                <a:solidFill>
                  <a:srgbClr val="FFFFFF"/>
                </a:solidFill>
              </a:rPr>
              <a:t>.</a:t>
            </a:r>
            <a:r>
              <a:rPr lang="en-US" sz="2400" dirty="0">
                <a:solidFill>
                  <a:srgbClr val="FFFFFF"/>
                </a:solidFill>
              </a:rPr>
              <a:t>change the chest or west  measurements </a:t>
            </a:r>
            <a:r>
              <a:rPr lang="en-US" dirty="0">
                <a:solidFill>
                  <a:srgbClr val="FFFFFF"/>
                </a:solidFill>
              </a:rPr>
              <a:t>.</a:t>
            </a:r>
            <a:br>
              <a:rPr lang="en-US" dirty="0">
                <a:solidFill>
                  <a:srgbClr val="FFFFFF"/>
                </a:solidFill>
              </a:rPr>
            </a:br>
            <a:endParaRPr lang="en-US" dirty="0">
              <a:solidFill>
                <a:srgbClr val="FFFFFF"/>
              </a:solidFill>
            </a:endParaRPr>
          </a:p>
        </p:txBody>
      </p:sp>
      <p:pic>
        <p:nvPicPr>
          <p:cNvPr id="7" name="Picture 6" descr="A picture containing clothing&#10;&#10;Description automatically generated">
            <a:extLst>
              <a:ext uri="{FF2B5EF4-FFF2-40B4-BE49-F238E27FC236}">
                <a16:creationId xmlns:a16="http://schemas.microsoft.com/office/drawing/2014/main" id="{76FB8B38-507F-48C0-9FE2-CCBC402EFF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82980" y="1132114"/>
            <a:ext cx="3524250" cy="3962400"/>
          </a:xfrm>
          <a:prstGeom prst="rect">
            <a:avLst/>
          </a:prstGeom>
        </p:spPr>
      </p:pic>
      <p:pic>
        <p:nvPicPr>
          <p:cNvPr id="9" name="Picture 8" descr="Chart, diagram, box and whisker chart&#10;&#10;Description automatically generated">
            <a:extLst>
              <a:ext uri="{FF2B5EF4-FFF2-40B4-BE49-F238E27FC236}">
                <a16:creationId xmlns:a16="http://schemas.microsoft.com/office/drawing/2014/main" id="{4F3602B2-91F0-4E3C-BA79-283308EA23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32167" y="1132114"/>
            <a:ext cx="4194073" cy="3962400"/>
          </a:xfrm>
          <a:prstGeom prst="rect">
            <a:avLst/>
          </a:prstGeom>
        </p:spPr>
      </p:pic>
    </p:spTree>
    <p:extLst>
      <p:ext uri="{BB962C8B-B14F-4D97-AF65-F5344CB8AC3E}">
        <p14:creationId xmlns:p14="http://schemas.microsoft.com/office/powerpoint/2010/main" val="1652015961"/>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2549" y="391887"/>
            <a:ext cx="2151017" cy="1055914"/>
          </a:xfrm>
        </p:spPr>
        <p:txBody>
          <a:bodyPr/>
          <a:lstStyle/>
          <a:p>
            <a:r>
              <a:rPr lang="en-US" sz="4800" b="1" dirty="0">
                <a:solidFill>
                  <a:srgbClr val="EBEBEB"/>
                </a:solidFill>
              </a:rPr>
              <a:t>Step3:</a:t>
            </a:r>
            <a:endParaRPr lang="en-US" sz="4800" b="1" dirty="0"/>
          </a:p>
        </p:txBody>
      </p:sp>
      <p:sp>
        <p:nvSpPr>
          <p:cNvPr id="6" name="Text Placeholder 5"/>
          <p:cNvSpPr>
            <a:spLocks noGrp="1"/>
          </p:cNvSpPr>
          <p:nvPr>
            <p:ph type="body" sz="half" idx="2"/>
          </p:nvPr>
        </p:nvSpPr>
        <p:spPr>
          <a:xfrm>
            <a:off x="87087" y="1959428"/>
            <a:ext cx="3831770" cy="4065451"/>
          </a:xfrm>
        </p:spPr>
        <p:txBody>
          <a:bodyPr>
            <a:normAutofit/>
          </a:bodyPr>
          <a:lstStyle/>
          <a:p>
            <a:r>
              <a:rPr lang="en-US" sz="2800" dirty="0">
                <a:latin typeface="Roboto" panose="02000000000000000000" pitchFamily="2" charset="0"/>
              </a:rPr>
              <a:t>Through the changes that occurred in the Step 2</a:t>
            </a:r>
            <a:br>
              <a:rPr lang="en-US" sz="2800" dirty="0">
                <a:latin typeface="Roboto" panose="02000000000000000000" pitchFamily="2" charset="0"/>
              </a:rPr>
            </a:br>
            <a:endParaRPr lang="en-US" sz="2800" dirty="0" smtClean="0">
              <a:latin typeface="Roboto" panose="02000000000000000000" pitchFamily="2" charset="0"/>
            </a:endParaRPr>
          </a:p>
          <a:p>
            <a:r>
              <a:rPr lang="en-US" sz="2800" b="1" dirty="0">
                <a:effectLst>
                  <a:outerShdw blurRad="38100" dist="38100" dir="2700000" algn="tl">
                    <a:srgbClr val="000000">
                      <a:alpha val="43137"/>
                    </a:srgbClr>
                  </a:outerShdw>
                </a:effectLst>
                <a:latin typeface="Roboto" panose="02000000000000000000" pitchFamily="2" charset="0"/>
              </a:rPr>
              <a:t>finally….</a:t>
            </a:r>
            <a:r>
              <a:rPr lang="en-US" sz="2800" dirty="0">
                <a:latin typeface="Roboto" panose="02000000000000000000" pitchFamily="2" charset="0"/>
              </a:rPr>
              <a:t/>
            </a:r>
            <a:br>
              <a:rPr lang="en-US" sz="2800" dirty="0">
                <a:latin typeface="Roboto" panose="02000000000000000000" pitchFamily="2" charset="0"/>
              </a:rPr>
            </a:br>
            <a:r>
              <a:rPr lang="en-US" sz="2800" dirty="0">
                <a:latin typeface="Roboto" panose="02000000000000000000" pitchFamily="2" charset="0"/>
              </a:rPr>
              <a:t>.This is  the final calculation </a:t>
            </a:r>
            <a:br>
              <a:rPr lang="en-US" sz="2800" dirty="0">
                <a:latin typeface="Roboto" panose="02000000000000000000" pitchFamily="2" charset="0"/>
              </a:rPr>
            </a:br>
            <a:r>
              <a:rPr lang="en-US" sz="2800" dirty="0">
                <a:latin typeface="Roboto" panose="02000000000000000000" pitchFamily="2" charset="0"/>
              </a:rPr>
              <a:t>.you can change the measurements if you need</a:t>
            </a:r>
            <a:endParaRPr lang="en-US" sz="2800" dirty="0"/>
          </a:p>
        </p:txBody>
      </p:sp>
      <p:pic>
        <p:nvPicPr>
          <p:cNvPr id="7" name="Content Placeholder 6" descr="A picture containing graphical user interface&#10;&#10;Description automatically generated">
            <a:extLst>
              <a:ext uri="{FF2B5EF4-FFF2-40B4-BE49-F238E27FC236}">
                <a16:creationId xmlns:a16="http://schemas.microsoft.com/office/drawing/2014/main" id="{846C61DA-72CF-4608-A572-91B6821393F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259977" y="121920"/>
            <a:ext cx="6809786" cy="3117669"/>
          </a:xfrm>
          <a:prstGeom prst="rect">
            <a:avLst/>
          </a:prstGeom>
        </p:spPr>
      </p:pic>
      <p:pic>
        <p:nvPicPr>
          <p:cNvPr id="8" name="Picture 7" descr="Diagram&#10;&#10;Description automatically generated with low confidence">
            <a:extLst>
              <a:ext uri="{FF2B5EF4-FFF2-40B4-BE49-F238E27FC236}">
                <a16:creationId xmlns:a16="http://schemas.microsoft.com/office/drawing/2014/main" id="{39B7F4DF-2B90-4807-BB40-1FDF35DE66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88315" y="3544390"/>
            <a:ext cx="6737807" cy="3074124"/>
          </a:xfrm>
          <a:prstGeom prst="rect">
            <a:avLst/>
          </a:prstGeom>
        </p:spPr>
      </p:pic>
    </p:spTree>
    <p:extLst>
      <p:ext uri="{BB962C8B-B14F-4D97-AF65-F5344CB8AC3E}">
        <p14:creationId xmlns:p14="http://schemas.microsoft.com/office/powerpoint/2010/main" val="1244430113"/>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2548" y="635726"/>
            <a:ext cx="1733005" cy="812074"/>
          </a:xfrm>
        </p:spPr>
        <p:txBody>
          <a:bodyPr/>
          <a:lstStyle/>
          <a:p>
            <a:r>
              <a:rPr lang="en-US" sz="3600" b="1" dirty="0" smtClean="0">
                <a:solidFill>
                  <a:schemeClr val="tx1"/>
                </a:solidFill>
              </a:rPr>
              <a:t/>
            </a:r>
            <a:br>
              <a:rPr lang="en-US" sz="3600" b="1" dirty="0" smtClean="0">
                <a:solidFill>
                  <a:schemeClr val="tx1"/>
                </a:solidFill>
              </a:rPr>
            </a:br>
            <a:r>
              <a:rPr lang="en-US" sz="3600" b="1" dirty="0" smtClean="0">
                <a:solidFill>
                  <a:schemeClr val="tx1"/>
                </a:solidFill>
              </a:rPr>
              <a:t>Step4</a:t>
            </a:r>
            <a:r>
              <a:rPr lang="en-US" sz="3600" b="1" dirty="0">
                <a:solidFill>
                  <a:schemeClr val="tx1"/>
                </a:solidFill>
              </a:rPr>
              <a:t>:</a:t>
            </a:r>
            <a:endParaRPr lang="en-US" sz="3600" b="1" dirty="0"/>
          </a:p>
        </p:txBody>
      </p:sp>
      <p:sp>
        <p:nvSpPr>
          <p:cNvPr id="4" name="Text Placeholder 3"/>
          <p:cNvSpPr>
            <a:spLocks noGrp="1"/>
          </p:cNvSpPr>
          <p:nvPr>
            <p:ph type="body" sz="half" idx="2"/>
          </p:nvPr>
        </p:nvSpPr>
        <p:spPr>
          <a:xfrm>
            <a:off x="130631" y="1558834"/>
            <a:ext cx="4110443" cy="4371703"/>
          </a:xfrm>
        </p:spPr>
        <p:txBody>
          <a:bodyPr>
            <a:normAutofit/>
          </a:bodyPr>
          <a:lstStyle/>
          <a:p>
            <a:endParaRPr lang="en-US" sz="3200" dirty="0" smtClean="0"/>
          </a:p>
          <a:p>
            <a:r>
              <a:rPr lang="en-US" sz="3200" b="1" dirty="0" smtClean="0">
                <a:latin typeface="Aldhabi" panose="01000000000000000000" pitchFamily="2" charset="-78"/>
                <a:cs typeface="Aldhabi" panose="01000000000000000000" pitchFamily="2" charset="-78"/>
              </a:rPr>
              <a:t>through </a:t>
            </a:r>
            <a:r>
              <a:rPr lang="en-US" sz="3200" b="1" dirty="0">
                <a:latin typeface="Aldhabi" panose="01000000000000000000" pitchFamily="2" charset="-78"/>
                <a:cs typeface="Aldhabi" panose="01000000000000000000" pitchFamily="2" charset="-78"/>
              </a:rPr>
              <a:t>this step we recommended for you </a:t>
            </a:r>
            <a:br>
              <a:rPr lang="en-US" sz="3200" b="1" dirty="0">
                <a:latin typeface="Aldhabi" panose="01000000000000000000" pitchFamily="2" charset="-78"/>
                <a:cs typeface="Aldhabi" panose="01000000000000000000" pitchFamily="2" charset="-78"/>
              </a:rPr>
            </a:br>
            <a:r>
              <a:rPr lang="en-US" sz="3200" b="1" dirty="0">
                <a:latin typeface="Aldhabi" panose="01000000000000000000" pitchFamily="2" charset="-78"/>
                <a:cs typeface="Aldhabi" panose="01000000000000000000" pitchFamily="2" charset="-78"/>
              </a:rPr>
              <a:t>the best option </a:t>
            </a:r>
          </a:p>
        </p:txBody>
      </p:sp>
      <p:pic>
        <p:nvPicPr>
          <p:cNvPr id="7" name="Content Placeholder 6" descr="A picture containing graphical user interface&#10;&#10;Description automatically generated">
            <a:extLst>
              <a:ext uri="{FF2B5EF4-FFF2-40B4-BE49-F238E27FC236}">
                <a16:creationId xmlns:a16="http://schemas.microsoft.com/office/drawing/2014/main" id="{1D24B3B6-82FF-4C26-A005-2952F6A78DF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140160" y="888273"/>
            <a:ext cx="6555452" cy="5712823"/>
          </a:xfrm>
          <a:prstGeom prst="rect">
            <a:avLst/>
          </a:prstGeom>
        </p:spPr>
      </p:pic>
    </p:spTree>
    <p:extLst>
      <p:ext uri="{BB962C8B-B14F-4D97-AF65-F5344CB8AC3E}">
        <p14:creationId xmlns:p14="http://schemas.microsoft.com/office/powerpoint/2010/main" val="1932619607"/>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46112" y="452718"/>
            <a:ext cx="6320746" cy="1069605"/>
          </a:xfrm>
        </p:spPr>
        <p:txBody>
          <a:bodyPr/>
          <a:lstStyle/>
          <a:p>
            <a:r>
              <a:rPr lang="en-US" sz="4400" dirty="0">
                <a:solidFill>
                  <a:srgbClr val="EBEBEB"/>
                </a:solidFill>
              </a:rPr>
              <a:t>Measurements chart:</a:t>
            </a:r>
            <a:r>
              <a:rPr lang="en-US" dirty="0" smtClean="0"/>
              <a:t/>
            </a:r>
            <a:br>
              <a:rPr lang="en-US" dirty="0" smtClean="0"/>
            </a:br>
            <a:r>
              <a:rPr lang="en-US" dirty="0"/>
              <a:t/>
            </a:r>
            <a:br>
              <a:rPr lang="en-US" dirty="0"/>
            </a:br>
            <a:r>
              <a:rPr lang="en-US" dirty="0" smtClean="0"/>
              <a:t/>
            </a:r>
            <a:br>
              <a:rPr lang="en-US" dirty="0" smtClean="0"/>
            </a:br>
            <a:endParaRPr lang="en-US" dirty="0"/>
          </a:p>
        </p:txBody>
      </p:sp>
      <p:pic>
        <p:nvPicPr>
          <p:cNvPr id="6" name="Picture 5" descr="Table&#10;&#10;Description automatically generated">
            <a:extLst>
              <a:ext uri="{FF2B5EF4-FFF2-40B4-BE49-F238E27FC236}">
                <a16:creationId xmlns:a16="http://schemas.microsoft.com/office/drawing/2014/main" id="{5DF5773A-5646-4B51-90F9-E5CC2BCEA2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3691" y="1306286"/>
            <a:ext cx="7430259" cy="5138057"/>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1854701794"/>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5246" y="1200471"/>
            <a:ext cx="7575466" cy="5018032"/>
          </a:xfrm>
          <a:prstGeom prst="rect">
            <a:avLst/>
          </a:prstGeom>
        </p:spPr>
      </p:pic>
      <p:sp>
        <p:nvSpPr>
          <p:cNvPr id="7" name="Title 6"/>
          <p:cNvSpPr>
            <a:spLocks noGrp="1"/>
          </p:cNvSpPr>
          <p:nvPr>
            <p:ph type="title"/>
          </p:nvPr>
        </p:nvSpPr>
        <p:spPr>
          <a:xfrm>
            <a:off x="383178" y="2873829"/>
            <a:ext cx="4902925" cy="1463039"/>
          </a:xfrm>
          <a:effectLst>
            <a:innerShdw blurRad="63500" dist="50800" dir="13500000">
              <a:prstClr val="black">
                <a:alpha val="50000"/>
              </a:prstClr>
            </a:innerShdw>
          </a:effectLst>
        </p:spPr>
        <p:txBody>
          <a:bodyPr/>
          <a:lstStyle/>
          <a:p>
            <a:r>
              <a:rPr lang="en-US" b="1" dirty="0" smtClean="0"/>
              <a:t>Login and Register page</a:t>
            </a:r>
            <a:endParaRPr lang="en-US" b="1" dirty="0"/>
          </a:p>
        </p:txBody>
      </p:sp>
    </p:spTree>
    <p:extLst>
      <p:ext uri="{BB962C8B-B14F-4D97-AF65-F5344CB8AC3E}">
        <p14:creationId xmlns:p14="http://schemas.microsoft.com/office/powerpoint/2010/main" val="1781034970"/>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1886" y="2725782"/>
            <a:ext cx="4615544" cy="1140823"/>
          </a:xfrm>
        </p:spPr>
        <p:txBody>
          <a:bodyPr/>
          <a:lstStyle/>
          <a:p>
            <a:r>
              <a:rPr lang="en-US" b="1" dirty="0" smtClean="0"/>
              <a:t>Checkout Page</a:t>
            </a:r>
            <a:endParaRPr lang="en-US" b="1"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11634" y="452718"/>
            <a:ext cx="7210697" cy="6313714"/>
          </a:xfrm>
          <a:prstGeom prst="rect">
            <a:avLst/>
          </a:prstGeom>
        </p:spPr>
      </p:pic>
    </p:spTree>
    <p:extLst>
      <p:ext uri="{BB962C8B-B14F-4D97-AF65-F5344CB8AC3E}">
        <p14:creationId xmlns:p14="http://schemas.microsoft.com/office/powerpoint/2010/main" val="3701849748"/>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70985"/>
          </a:xfrm>
        </p:spPr>
        <p:txBody>
          <a:bodyPr/>
          <a:lstStyle/>
          <a:p>
            <a:r>
              <a:rPr lang="en-US" b="1" dirty="0"/>
              <a:t>System Features</a:t>
            </a:r>
            <a:r>
              <a:rPr lang="en-US" dirty="0"/>
              <a:t> </a:t>
            </a:r>
            <a:br>
              <a:rPr lang="en-US" dirty="0"/>
            </a:br>
            <a:r>
              <a:rPr lang="en-US" dirty="0"/>
              <a:t/>
            </a:r>
            <a:br>
              <a:rPr lang="en-US" dirty="0"/>
            </a:br>
            <a:r>
              <a:rPr lang="en-US" sz="2000" b="1" dirty="0" smtClean="0"/>
              <a:t>Home</a:t>
            </a:r>
            <a:r>
              <a:rPr lang="en-US" sz="2000" b="1" dirty="0"/>
              <a:t>, Header &amp; Footer Features List</a:t>
            </a:r>
            <a:r>
              <a:rPr lang="en-US" sz="2000" dirty="0"/>
              <a:t> </a:t>
            </a:r>
            <a:br>
              <a:rPr lang="en-US" sz="2000" dirty="0"/>
            </a:br>
            <a:r>
              <a:rPr lang="en-US" sz="2000" dirty="0" smtClean="0"/>
              <a:t>- </a:t>
            </a:r>
            <a:r>
              <a:rPr lang="en-US" sz="2000" dirty="0"/>
              <a:t>Top level domain with </a:t>
            </a:r>
            <a:r>
              <a:rPr lang="en-US" sz="2000" dirty="0" smtClean="0"/>
              <a:t>HTTPs</a:t>
            </a:r>
            <a:br>
              <a:rPr lang="en-US" sz="2000" dirty="0" smtClean="0"/>
            </a:br>
            <a:r>
              <a:rPr lang="en-US" sz="1800" dirty="0"/>
              <a:t>- Business logo</a:t>
            </a:r>
            <a:br>
              <a:rPr lang="en-US" sz="1800" dirty="0"/>
            </a:br>
            <a:r>
              <a:rPr lang="en-US" sz="1800" dirty="0"/>
              <a:t>- User-friendly navigation</a:t>
            </a:r>
            <a:br>
              <a:rPr lang="en-US" sz="1800" dirty="0"/>
            </a:br>
            <a:r>
              <a:rPr lang="en-US" sz="1800" dirty="0"/>
              <a:t>- </a:t>
            </a:r>
            <a:r>
              <a:rPr lang="en-US" sz="1800" dirty="0" err="1" smtClean="0"/>
              <a:t>Wishlist</a:t>
            </a:r>
            <a:r>
              <a:rPr lang="en-US" sz="1800" dirty="0"/>
              <a:t/>
            </a:r>
            <a:br>
              <a:rPr lang="en-US" sz="1800" dirty="0"/>
            </a:br>
            <a:r>
              <a:rPr lang="en-US" sz="1800" dirty="0"/>
              <a:t>- Customer login</a:t>
            </a:r>
            <a:br>
              <a:rPr lang="en-US" sz="1800" dirty="0"/>
            </a:br>
            <a:r>
              <a:rPr lang="en-US" sz="1800" dirty="0"/>
              <a:t>- Store finder</a:t>
            </a:r>
            <a:br>
              <a:rPr lang="en-US" sz="1800" dirty="0"/>
            </a:br>
            <a:r>
              <a:rPr lang="en-US" sz="1800" dirty="0"/>
              <a:t>- Shopping cart</a:t>
            </a:r>
            <a:br>
              <a:rPr lang="en-US" sz="1800" dirty="0"/>
            </a:br>
            <a:r>
              <a:rPr lang="en-US" sz="1800" dirty="0"/>
              <a:t>- Search bar</a:t>
            </a:r>
            <a:br>
              <a:rPr lang="en-US" sz="1800" dirty="0"/>
            </a:br>
            <a:r>
              <a:rPr lang="en-US" sz="1800" dirty="0"/>
              <a:t>- Shopping cart</a:t>
            </a:r>
            <a:br>
              <a:rPr lang="en-US" sz="1800" dirty="0"/>
            </a:br>
            <a:r>
              <a:rPr lang="en-US" sz="1800" dirty="0"/>
              <a:t>- Featured products or Bestselling products</a:t>
            </a:r>
            <a:br>
              <a:rPr lang="en-US" sz="1800" dirty="0"/>
            </a:br>
            <a:r>
              <a:rPr lang="en-US" sz="1800" dirty="0"/>
              <a:t>- Text content</a:t>
            </a:r>
            <a:br>
              <a:rPr lang="en-US" sz="1800" dirty="0"/>
            </a:br>
            <a:r>
              <a:rPr lang="en-US" sz="1800" dirty="0"/>
              <a:t>- FAQ, returns and exchanges, store locator, shipping information, order </a:t>
            </a:r>
            <a:r>
              <a:rPr lang="en-US" sz="1800" dirty="0" smtClean="0"/>
              <a:t>tracking etc</a:t>
            </a:r>
            <a:r>
              <a:rPr lang="en-US" sz="1800" dirty="0"/>
              <a:t>.</a:t>
            </a:r>
            <a:br>
              <a:rPr lang="en-US" sz="1800" dirty="0"/>
            </a:br>
            <a:r>
              <a:rPr lang="en-US" sz="1800" dirty="0"/>
              <a:t>- Contact us</a:t>
            </a:r>
            <a:br>
              <a:rPr lang="en-US" sz="1800" dirty="0"/>
            </a:br>
            <a:r>
              <a:rPr lang="en-US" sz="1800" dirty="0"/>
              <a:t>- Newsletter signup </a:t>
            </a:r>
            <a:br>
              <a:rPr lang="en-US" sz="1800" dirty="0"/>
            </a:br>
            <a:r>
              <a:rPr lang="en-US" sz="1800" dirty="0"/>
              <a:t/>
            </a:r>
            <a:br>
              <a:rPr lang="en-US" sz="1800" dirty="0"/>
            </a:br>
            <a:endParaRPr lang="en-US" sz="1800" dirty="0"/>
          </a:p>
        </p:txBody>
      </p:sp>
    </p:spTree>
    <p:extLst>
      <p:ext uri="{BB962C8B-B14F-4D97-AF65-F5344CB8AC3E}">
        <p14:creationId xmlns:p14="http://schemas.microsoft.com/office/powerpoint/2010/main" val="797286336"/>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7106" y="243713"/>
            <a:ext cx="9404723" cy="810024"/>
          </a:xfrm>
        </p:spPr>
        <p:txBody>
          <a:bodyPr/>
          <a:lstStyle/>
          <a:p>
            <a:r>
              <a:rPr lang="en-US" b="1" dirty="0"/>
              <a:t>System Features</a:t>
            </a:r>
            <a:r>
              <a:rPr lang="en-US" dirty="0"/>
              <a:t> </a:t>
            </a:r>
            <a:br>
              <a:rPr lang="en-US" dirty="0"/>
            </a:br>
            <a:r>
              <a:rPr lang="en-US" dirty="0" smtClean="0"/>
              <a:t/>
            </a:r>
            <a:br>
              <a:rPr lang="en-US" dirty="0" smtClean="0"/>
            </a:br>
            <a:r>
              <a:rPr lang="en-US" sz="2000" dirty="0" smtClean="0"/>
              <a:t>- </a:t>
            </a:r>
            <a:r>
              <a:rPr lang="en-US" sz="2000" dirty="0"/>
              <a:t>Payment system icons</a:t>
            </a:r>
            <a:br>
              <a:rPr lang="en-US" sz="2000" dirty="0"/>
            </a:br>
            <a:r>
              <a:rPr lang="en-US" sz="2000" dirty="0"/>
              <a:t>- Social Media links</a:t>
            </a:r>
            <a:br>
              <a:rPr lang="en-US" sz="2000" dirty="0"/>
            </a:br>
            <a:r>
              <a:rPr lang="en-US" sz="2000" dirty="0"/>
              <a:t>- Link to about pages</a:t>
            </a:r>
            <a:br>
              <a:rPr lang="en-US" sz="2000" dirty="0"/>
            </a:br>
            <a:r>
              <a:rPr lang="en-US" sz="2000" dirty="0"/>
              <a:t>- Terms and Conditions, Privacy Policy, Sitemap</a:t>
            </a:r>
            <a:br>
              <a:rPr lang="en-US" sz="2000" dirty="0"/>
            </a:br>
            <a:r>
              <a:rPr lang="en-US" sz="2000" b="1" dirty="0"/>
              <a:t>Product Category Page Features List</a:t>
            </a:r>
            <a:br>
              <a:rPr lang="en-US" sz="2000" b="1" dirty="0"/>
            </a:br>
            <a:r>
              <a:rPr lang="en-US" sz="2000" dirty="0"/>
              <a:t>- Consistent image size</a:t>
            </a:r>
            <a:br>
              <a:rPr lang="en-US" sz="2000" dirty="0"/>
            </a:br>
            <a:r>
              <a:rPr lang="en-US" sz="2000" dirty="0"/>
              <a:t>- Breadcrumb navigation</a:t>
            </a:r>
            <a:br>
              <a:rPr lang="en-US" sz="2000" dirty="0"/>
            </a:br>
            <a:r>
              <a:rPr lang="en-US" sz="2000" dirty="0"/>
              <a:t>- Show the number of products displaying in the page</a:t>
            </a:r>
            <a:br>
              <a:rPr lang="en-US" sz="2000" dirty="0"/>
            </a:br>
            <a:r>
              <a:rPr lang="en-US" sz="2000" dirty="0"/>
              <a:t>- Product filtering and sorting</a:t>
            </a:r>
            <a:br>
              <a:rPr lang="en-US" sz="2000" dirty="0"/>
            </a:br>
            <a:r>
              <a:rPr lang="en-US" sz="2000" dirty="0"/>
              <a:t>- Page description field</a:t>
            </a:r>
            <a:br>
              <a:rPr lang="en-US" sz="2000" dirty="0"/>
            </a:br>
            <a:r>
              <a:rPr lang="en-US" sz="2000" b="1" dirty="0"/>
              <a:t>Product Page Features List</a:t>
            </a:r>
            <a:br>
              <a:rPr lang="en-US" sz="2000" b="1" dirty="0"/>
            </a:br>
            <a:r>
              <a:rPr lang="en-US" sz="2000" dirty="0"/>
              <a:t>- Product title</a:t>
            </a:r>
            <a:br>
              <a:rPr lang="en-US" sz="2000" dirty="0"/>
            </a:br>
            <a:r>
              <a:rPr lang="en-US" sz="2000" dirty="0"/>
              <a:t>- Good quality of images with zoom in functionality</a:t>
            </a:r>
            <a:br>
              <a:rPr lang="en-US" sz="2000" dirty="0"/>
            </a:br>
            <a:r>
              <a:rPr lang="en-US" sz="2000" dirty="0"/>
              <a:t>- Pricing information with potential sales or discounts </a:t>
            </a:r>
            <a:r>
              <a:rPr lang="en-US" sz="1600" dirty="0"/>
              <a:t/>
            </a:r>
            <a:br>
              <a:rPr lang="en-US" sz="1600" dirty="0"/>
            </a:br>
            <a:endParaRPr lang="en-US" sz="1600" dirty="0"/>
          </a:p>
        </p:txBody>
      </p:sp>
    </p:spTree>
    <p:extLst>
      <p:ext uri="{BB962C8B-B14F-4D97-AF65-F5344CB8AC3E}">
        <p14:creationId xmlns:p14="http://schemas.microsoft.com/office/powerpoint/2010/main" val="1954875354"/>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121921"/>
            <a:ext cx="9404723" cy="792480"/>
          </a:xfrm>
        </p:spPr>
        <p:txBody>
          <a:bodyPr/>
          <a:lstStyle/>
          <a:p>
            <a:r>
              <a:rPr lang="en-US" b="1" dirty="0"/>
              <a:t>System Features</a:t>
            </a:r>
            <a:r>
              <a:rPr lang="en-US" dirty="0" smtClean="0"/>
              <a:t/>
            </a:r>
            <a:br>
              <a:rPr lang="en-US" dirty="0" smtClean="0"/>
            </a:br>
            <a:r>
              <a:rPr lang="en-US" dirty="0" smtClean="0"/>
              <a:t/>
            </a:r>
            <a:br>
              <a:rPr lang="en-US" dirty="0" smtClean="0"/>
            </a:br>
            <a:r>
              <a:rPr lang="en-US" sz="1800" dirty="0" smtClean="0"/>
              <a:t>- </a:t>
            </a:r>
            <a:r>
              <a:rPr lang="en-US" sz="1800" dirty="0"/>
              <a:t>A field to change purchase quantities</a:t>
            </a:r>
            <a:br>
              <a:rPr lang="en-US" sz="1800" dirty="0"/>
            </a:br>
            <a:r>
              <a:rPr lang="en-US" sz="1800" dirty="0"/>
              <a:t>- Product variables (if necessary)</a:t>
            </a:r>
            <a:br>
              <a:rPr lang="en-US" sz="1800" dirty="0"/>
            </a:br>
            <a:r>
              <a:rPr lang="en-US" sz="1800" dirty="0"/>
              <a:t>- Add to cart button</a:t>
            </a:r>
            <a:br>
              <a:rPr lang="en-US" sz="1800" dirty="0"/>
            </a:br>
            <a:r>
              <a:rPr lang="en-US" sz="1800" dirty="0"/>
              <a:t>- Trust signal around “Add to Cart” button</a:t>
            </a:r>
            <a:r>
              <a:rPr lang="en-US" dirty="0" smtClean="0"/>
              <a:t/>
            </a:r>
            <a:br>
              <a:rPr lang="en-US" dirty="0" smtClean="0"/>
            </a:br>
            <a:r>
              <a:rPr lang="en-US" sz="1800" dirty="0" smtClean="0"/>
              <a:t>- </a:t>
            </a:r>
            <a:r>
              <a:rPr lang="en-US" sz="1800" dirty="0"/>
              <a:t>Add to Wish List and Compare button on each product page</a:t>
            </a:r>
            <a:br>
              <a:rPr lang="en-US" sz="1800" dirty="0"/>
            </a:br>
            <a:r>
              <a:rPr lang="en-US" sz="1800" dirty="0"/>
              <a:t>- Social share buttons for each ecommerce product</a:t>
            </a:r>
            <a:br>
              <a:rPr lang="en-US" sz="1800" dirty="0"/>
            </a:br>
            <a:r>
              <a:rPr lang="en-US" sz="1800" dirty="0"/>
              <a:t>- Product description</a:t>
            </a:r>
            <a:br>
              <a:rPr lang="en-US" sz="1800" dirty="0"/>
            </a:br>
            <a:r>
              <a:rPr lang="en-US" sz="1800" dirty="0"/>
              <a:t>- Consumer reviews on products</a:t>
            </a:r>
            <a:br>
              <a:rPr lang="en-US" sz="1800" dirty="0"/>
            </a:br>
            <a:r>
              <a:rPr lang="en-US" sz="1800" dirty="0"/>
              <a:t>- Related </a:t>
            </a:r>
            <a:r>
              <a:rPr lang="en-US" sz="1800" dirty="0" smtClean="0"/>
              <a:t>products</a:t>
            </a:r>
            <a:br>
              <a:rPr lang="en-US" sz="1800" dirty="0" smtClean="0"/>
            </a:br>
            <a:r>
              <a:rPr lang="en-US" sz="1800" dirty="0"/>
              <a:t/>
            </a:r>
            <a:br>
              <a:rPr lang="en-US" sz="1800" dirty="0"/>
            </a:br>
            <a:r>
              <a:rPr lang="en-US" sz="1800" b="1" dirty="0"/>
              <a:t>Customer Checkout, Shopping Cart and </a:t>
            </a:r>
            <a:r>
              <a:rPr lang="en-US" sz="1800" b="1" dirty="0" err="1"/>
              <a:t>Wishlist</a:t>
            </a:r>
            <a:r>
              <a:rPr lang="en-US" sz="1800" b="1" dirty="0"/>
              <a:t/>
            </a:r>
            <a:br>
              <a:rPr lang="en-US" sz="1800" b="1" dirty="0"/>
            </a:br>
            <a:r>
              <a:rPr lang="en-US" sz="1800" dirty="0"/>
              <a:t>- Accept all payment methods</a:t>
            </a:r>
            <a:br>
              <a:rPr lang="en-US" sz="1800" dirty="0"/>
            </a:br>
            <a:r>
              <a:rPr lang="en-US" sz="1800" dirty="0"/>
              <a:t>- Cart details</a:t>
            </a:r>
            <a:br>
              <a:rPr lang="en-US" sz="1800" dirty="0"/>
            </a:br>
            <a:r>
              <a:rPr lang="en-US" sz="1800" dirty="0"/>
              <a:t>- Final price</a:t>
            </a:r>
            <a:br>
              <a:rPr lang="en-US" sz="1800" dirty="0"/>
            </a:br>
            <a:r>
              <a:rPr lang="en-US" sz="1800" dirty="0"/>
              <a:t>- Shipping method (offer low shipping cost)</a:t>
            </a:r>
            <a:br>
              <a:rPr lang="en-US" sz="1800" dirty="0"/>
            </a:br>
            <a:r>
              <a:rPr lang="en-US" sz="1800" dirty="0"/>
              <a:t>- Billing address and shipping address</a:t>
            </a:r>
            <a:br>
              <a:rPr lang="en-US" sz="1800" dirty="0"/>
            </a:br>
            <a:r>
              <a:rPr lang="en-US" sz="1800" dirty="0"/>
              <a:t>- Security seals</a:t>
            </a:r>
            <a:br>
              <a:rPr lang="en-US" sz="1800" dirty="0"/>
            </a:br>
            <a:r>
              <a:rPr lang="en-US" sz="1800" dirty="0"/>
              <a:t>- Include an area to punch in promo codes</a:t>
            </a:r>
            <a:br>
              <a:rPr lang="en-US" sz="1800" dirty="0"/>
            </a:br>
            <a:r>
              <a:rPr lang="en-US" sz="1800" dirty="0"/>
              <a:t>- Have an option to change the quantity or remove </a:t>
            </a:r>
            <a:r>
              <a:rPr lang="en-US" sz="1800" dirty="0" smtClean="0"/>
              <a:t>items</a:t>
            </a:r>
            <a:br>
              <a:rPr lang="en-US" sz="1800" dirty="0" smtClean="0"/>
            </a:br>
            <a:endParaRPr lang="en-US" sz="1800" dirty="0"/>
          </a:p>
        </p:txBody>
      </p:sp>
    </p:spTree>
    <p:extLst>
      <p:ext uri="{BB962C8B-B14F-4D97-AF65-F5344CB8AC3E}">
        <p14:creationId xmlns:p14="http://schemas.microsoft.com/office/powerpoint/2010/main" val="1039915660"/>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E056A-F64A-406A-9997-C8C722BBEC6C}"/>
              </a:ext>
            </a:extLst>
          </p:cNvPr>
          <p:cNvSpPr>
            <a:spLocks noGrp="1"/>
          </p:cNvSpPr>
          <p:nvPr>
            <p:ph type="title"/>
          </p:nvPr>
        </p:nvSpPr>
        <p:spPr>
          <a:xfrm>
            <a:off x="646111" y="722810"/>
            <a:ext cx="9404723" cy="1130437"/>
          </a:xfrm>
        </p:spPr>
        <p:txBody>
          <a:bodyPr/>
          <a:lstStyle/>
          <a:p>
            <a:r>
              <a:rPr lang="en-US" sz="4000" b="1" dirty="0">
                <a:solidFill>
                  <a:schemeClr val="accent3">
                    <a:lumMod val="60000"/>
                    <a:lumOff val="40000"/>
                  </a:schemeClr>
                </a:solidFill>
              </a:rPr>
              <a:t>Introduction:</a:t>
            </a:r>
            <a:endParaRPr lang="ar-EG" sz="4000" b="1" dirty="0">
              <a:solidFill>
                <a:schemeClr val="accent3">
                  <a:lumMod val="60000"/>
                  <a:lumOff val="40000"/>
                </a:schemeClr>
              </a:solidFill>
            </a:endParaRPr>
          </a:p>
        </p:txBody>
      </p:sp>
      <p:sp>
        <p:nvSpPr>
          <p:cNvPr id="8" name="TextBox 7">
            <a:extLst>
              <a:ext uri="{FF2B5EF4-FFF2-40B4-BE49-F238E27FC236}">
                <a16:creationId xmlns:a16="http://schemas.microsoft.com/office/drawing/2014/main" id="{4500DBBF-E02A-4C52-AF64-64894DB8DAF6}"/>
              </a:ext>
            </a:extLst>
          </p:cNvPr>
          <p:cNvSpPr txBox="1"/>
          <p:nvPr/>
        </p:nvSpPr>
        <p:spPr>
          <a:xfrm>
            <a:off x="646111" y="2299063"/>
            <a:ext cx="11188079" cy="3385542"/>
          </a:xfrm>
          <a:prstGeom prst="rect">
            <a:avLst/>
          </a:prstGeom>
          <a:noFill/>
        </p:spPr>
        <p:txBody>
          <a:bodyPr wrap="square">
            <a:spAutoFit/>
          </a:bodyPr>
          <a:lstStyle/>
          <a:p>
            <a:r>
              <a:rPr lang="en-US" sz="2800" b="1" i="0" dirty="0">
                <a:effectLst/>
                <a:latin typeface="TimesNewRomanPS-BoldMT"/>
              </a:rPr>
              <a:t>Purpose:</a:t>
            </a:r>
            <a:r>
              <a:rPr lang="en-US" sz="2400" b="1" i="0" dirty="0">
                <a:effectLst/>
                <a:latin typeface="TimesNewRomanPS-BoldMT"/>
              </a:rPr>
              <a:t/>
            </a:r>
            <a:br>
              <a:rPr lang="en-US" sz="2400" b="1" i="0" dirty="0">
                <a:effectLst/>
                <a:latin typeface="TimesNewRomanPS-BoldMT"/>
              </a:rPr>
            </a:br>
            <a:r>
              <a:rPr lang="en-US" sz="2800" b="0" i="0" dirty="0">
                <a:effectLst/>
                <a:latin typeface="SymbolMT"/>
              </a:rPr>
              <a:t>• </a:t>
            </a:r>
            <a:r>
              <a:rPr lang="en-US" sz="2800" b="0" i="0" dirty="0">
                <a:effectLst/>
                <a:latin typeface="TimesNewRomanPSMT"/>
              </a:rPr>
              <a:t>The purpose of E-Shop is to bring convenience for customers as they do not have to leave </a:t>
            </a:r>
            <a:r>
              <a:rPr lang="en-US" sz="2800" b="0" i="0" dirty="0" smtClean="0">
                <a:effectLst/>
                <a:latin typeface="TimesNewRomanPSMT"/>
              </a:rPr>
              <a:t>home</a:t>
            </a:r>
            <a:r>
              <a:rPr lang="en-US" sz="2800" dirty="0">
                <a:latin typeface="TimesNewRomanPSMT"/>
              </a:rPr>
              <a:t> </a:t>
            </a:r>
            <a:r>
              <a:rPr lang="en-US" sz="2800" b="0" i="0" dirty="0" smtClean="0">
                <a:effectLst/>
                <a:latin typeface="TimesNewRomanPSMT"/>
              </a:rPr>
              <a:t>and </a:t>
            </a:r>
            <a:r>
              <a:rPr lang="en-US" sz="2800" b="0" i="0" dirty="0">
                <a:effectLst/>
                <a:latin typeface="TimesNewRomanPSMT"/>
              </a:rPr>
              <a:t>only need to browse website online, especially for buying the products which are not sold </a:t>
            </a:r>
            <a:r>
              <a:rPr lang="en-US" sz="2800" b="0" i="0" dirty="0" smtClean="0">
                <a:effectLst/>
                <a:latin typeface="TimesNewRomanPSMT"/>
              </a:rPr>
              <a:t>in</a:t>
            </a:r>
            <a:r>
              <a:rPr lang="en-US" sz="2800" dirty="0">
                <a:latin typeface="TimesNewRomanPSMT"/>
              </a:rPr>
              <a:t> </a:t>
            </a:r>
            <a:r>
              <a:rPr lang="en-US" sz="2800" b="0" i="0" dirty="0" smtClean="0">
                <a:effectLst/>
                <a:latin typeface="TimesNewRomanPSMT"/>
              </a:rPr>
              <a:t>nearby </a:t>
            </a:r>
            <a:r>
              <a:rPr lang="en-US" sz="2800" b="0" i="0" dirty="0">
                <a:effectLst/>
                <a:latin typeface="TimesNewRomanPSMT"/>
              </a:rPr>
              <a:t>shops.</a:t>
            </a:r>
            <a:br>
              <a:rPr lang="en-US" sz="2800" b="0" i="0" dirty="0">
                <a:effectLst/>
                <a:latin typeface="TimesNewRomanPSMT"/>
              </a:rPr>
            </a:br>
            <a:r>
              <a:rPr lang="en-US" sz="2800" b="0" i="0" dirty="0">
                <a:effectLst/>
                <a:latin typeface="SymbolMT"/>
              </a:rPr>
              <a:t>• </a:t>
            </a:r>
            <a:r>
              <a:rPr lang="en-US" sz="2800" b="0" i="0" dirty="0">
                <a:effectLst/>
                <a:latin typeface="TimesNewRomanPSMT"/>
              </a:rPr>
              <a:t>It could help customers buy wider range of products and </a:t>
            </a:r>
            <a:r>
              <a:rPr lang="en-US" sz="2800" b="0" i="0" dirty="0" smtClean="0">
                <a:effectLst/>
                <a:latin typeface="TimesNewRomanPSMT"/>
              </a:rPr>
              <a:t>save customer’s </a:t>
            </a:r>
            <a:r>
              <a:rPr lang="en-US" sz="2800" b="0" i="0" dirty="0">
                <a:effectLst/>
                <a:latin typeface="TimesNewRomanPSMT"/>
              </a:rPr>
              <a:t>time.</a:t>
            </a:r>
            <a:r>
              <a:rPr lang="en-US" sz="2800" dirty="0"/>
              <a:t> </a:t>
            </a:r>
            <a:r>
              <a:rPr lang="en-US" dirty="0"/>
              <a:t/>
            </a:r>
            <a:br>
              <a:rPr lang="en-US" dirty="0"/>
            </a:br>
            <a:endParaRPr lang="ar-EG" dirty="0"/>
          </a:p>
        </p:txBody>
      </p:sp>
    </p:spTree>
    <p:extLst>
      <p:ext uri="{BB962C8B-B14F-4D97-AF65-F5344CB8AC3E}">
        <p14:creationId xmlns:p14="http://schemas.microsoft.com/office/powerpoint/2010/main" val="3921610934"/>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62276"/>
          </a:xfrm>
        </p:spPr>
        <p:txBody>
          <a:bodyPr/>
          <a:lstStyle/>
          <a:p>
            <a:r>
              <a:rPr lang="en-US" b="1" dirty="0"/>
              <a:t>System Features</a:t>
            </a:r>
            <a:r>
              <a:rPr lang="en-US" dirty="0" smtClean="0"/>
              <a:t/>
            </a:r>
            <a:br>
              <a:rPr lang="en-US" dirty="0" smtClean="0"/>
            </a:br>
            <a:r>
              <a:rPr lang="en-US" dirty="0"/>
              <a:t/>
            </a:r>
            <a:br>
              <a:rPr lang="en-US" dirty="0"/>
            </a:br>
            <a:r>
              <a:rPr lang="en-US" sz="1600" dirty="0">
                <a:latin typeface="Arial" panose="020B0604020202020204" pitchFamily="34" charset="0"/>
                <a:cs typeface="Arial" panose="020B0604020202020204" pitchFamily="34" charset="0"/>
              </a:rPr>
              <a:t>Back-end Features </a:t>
            </a:r>
            <a:r>
              <a:rPr lang="en-US" sz="1600" dirty="0" smtClean="0">
                <a:latin typeface="Arial" panose="020B0604020202020204" pitchFamily="34" charset="0"/>
                <a:cs typeface="Arial" panose="020B0604020202020204" pitchFamily="34" charset="0"/>
              </a:rPr>
              <a:t>List</a:t>
            </a:r>
            <a:br>
              <a:rPr lang="en-US" sz="1600" dirty="0" smtClean="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Dashboard/reporting tools</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Administrator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Customer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Store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Content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Order and shipping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Payment, taxes and location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SEO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Email marketing integration</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Discount and promotion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Root file upload</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Tracking code integration</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Responsive design</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Browser compatibility</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Fast loading</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For digital downloads, explain how they receive products</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Multilevel security</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Automatic site backup </a:t>
            </a:r>
            <a:r>
              <a:rPr lang="en-US" sz="1600" dirty="0">
                <a:latin typeface="Arial Rounded MT Bold" panose="020F0704030504030204" pitchFamily="34" charset="0"/>
              </a:rPr>
              <a:t/>
            </a:r>
            <a:br>
              <a:rPr lang="en-US" sz="1600" dirty="0">
                <a:latin typeface="Arial Rounded MT Bold" panose="020F0704030504030204" pitchFamily="34" charset="0"/>
              </a:rPr>
            </a:br>
            <a:r>
              <a:rPr lang="en-US" sz="1600" dirty="0"/>
              <a:t/>
            </a:r>
            <a:br>
              <a:rPr lang="en-US" sz="1600" dirty="0"/>
            </a:br>
            <a:endParaRPr lang="en-US" sz="1600" dirty="0"/>
          </a:p>
        </p:txBody>
      </p:sp>
    </p:spTree>
    <p:extLst>
      <p:ext uri="{BB962C8B-B14F-4D97-AF65-F5344CB8AC3E}">
        <p14:creationId xmlns:p14="http://schemas.microsoft.com/office/powerpoint/2010/main" val="3914035258"/>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9635" y="174172"/>
            <a:ext cx="9711200" cy="862148"/>
          </a:xfrm>
        </p:spPr>
        <p:txBody>
          <a:bodyPr/>
          <a:lstStyle/>
          <a:p>
            <a:r>
              <a:rPr lang="en-US" b="1" dirty="0"/>
              <a:t>Other Nonfunctional Requirements</a:t>
            </a:r>
            <a:r>
              <a:rPr lang="en-US" dirty="0"/>
              <a:t> </a:t>
            </a:r>
            <a:br>
              <a:rPr lang="en-US" dirty="0"/>
            </a:br>
            <a:r>
              <a:rPr lang="en-US" dirty="0" smtClean="0"/>
              <a:t/>
            </a:r>
            <a:br>
              <a:rPr lang="en-US" dirty="0" smtClean="0"/>
            </a:br>
            <a:r>
              <a:rPr lang="en-US" sz="2000" b="1" dirty="0"/>
              <a:t>Performance Requirements</a:t>
            </a:r>
            <a:br>
              <a:rPr lang="en-US" sz="2000" b="1" dirty="0"/>
            </a:br>
            <a:r>
              <a:rPr lang="en-US" sz="2000" dirty="0"/>
              <a:t>1- The website’s homepage should load in less than 4 seconds on iOS 10+, Safari on 4G.</a:t>
            </a:r>
            <a:br>
              <a:rPr lang="en-US" sz="2000" dirty="0"/>
            </a:br>
            <a:r>
              <a:rPr lang="en-US" sz="2000" dirty="0"/>
              <a:t>2- Our system work on real time data </a:t>
            </a:r>
            <a:r>
              <a:rPr lang="en-US" sz="2000" dirty="0" smtClean="0"/>
              <a:t/>
            </a:r>
            <a:br>
              <a:rPr lang="en-US" sz="2000" dirty="0" smtClean="0"/>
            </a:br>
            <a:r>
              <a:rPr lang="en-US" sz="2000" dirty="0" smtClean="0"/>
              <a:t/>
            </a:r>
            <a:br>
              <a:rPr lang="en-US" sz="2000" dirty="0" smtClean="0"/>
            </a:br>
            <a:r>
              <a:rPr lang="en-US" sz="2000" b="1" dirty="0"/>
              <a:t>Safety Requirements</a:t>
            </a:r>
            <a:br>
              <a:rPr lang="en-US" sz="2000" b="1" dirty="0"/>
            </a:br>
            <a:r>
              <a:rPr lang="en-US" sz="2000" dirty="0"/>
              <a:t>Not Applicable </a:t>
            </a:r>
            <a:r>
              <a:rPr lang="en-US" sz="2000" dirty="0" smtClean="0"/>
              <a:t/>
            </a:r>
            <a:br>
              <a:rPr lang="en-US" sz="2000" dirty="0" smtClean="0"/>
            </a:br>
            <a:r>
              <a:rPr lang="en-US" sz="2000" dirty="0"/>
              <a:t/>
            </a:r>
            <a:br>
              <a:rPr lang="en-US" sz="2000" dirty="0"/>
            </a:br>
            <a:r>
              <a:rPr lang="en-US" sz="2000" b="1" dirty="0"/>
              <a:t>Security Requirement</a:t>
            </a:r>
            <a:br>
              <a:rPr lang="en-US" sz="2000" b="1" dirty="0"/>
            </a:br>
            <a:r>
              <a:rPr lang="en-US" sz="2000" dirty="0"/>
              <a:t>1- Only the system data administrator can assign roles and change access permissions to the system.</a:t>
            </a:r>
            <a:br>
              <a:rPr lang="en-US" sz="2000" dirty="0"/>
            </a:br>
            <a:r>
              <a:rPr lang="en-US" sz="2000" dirty="0"/>
              <a:t>2- The website must be resilient to any kind of attacks, including </a:t>
            </a:r>
            <a:r>
              <a:rPr lang="en-US" sz="2000" dirty="0" err="1"/>
              <a:t>DDoS</a:t>
            </a:r>
            <a:r>
              <a:rPr lang="en-US" sz="2000" dirty="0"/>
              <a:t> and XSS attacks.</a:t>
            </a:r>
            <a:br>
              <a:rPr lang="en-US" sz="2000" dirty="0"/>
            </a:br>
            <a:r>
              <a:rPr lang="en-US" sz="2000" dirty="0"/>
              <a:t>3- Using secure web protocols</a:t>
            </a:r>
            <a:br>
              <a:rPr lang="en-US" sz="2000" dirty="0"/>
            </a:br>
            <a:r>
              <a:rPr lang="en-US" sz="2000" dirty="0"/>
              <a:t>4- Use secure payment using security system of bank </a:t>
            </a:r>
            <a:br>
              <a:rPr lang="en-US" sz="2000" dirty="0"/>
            </a:br>
            <a:r>
              <a:rPr lang="en-US" sz="2000" dirty="0"/>
              <a:t/>
            </a:r>
            <a:br>
              <a:rPr lang="en-US" sz="2000" dirty="0"/>
            </a:br>
            <a:endParaRPr lang="en-US" sz="2000" dirty="0"/>
          </a:p>
        </p:txBody>
      </p:sp>
    </p:spTree>
    <p:extLst>
      <p:ext uri="{BB962C8B-B14F-4D97-AF65-F5344CB8AC3E}">
        <p14:creationId xmlns:p14="http://schemas.microsoft.com/office/powerpoint/2010/main" val="3032070875"/>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6354" y="452718"/>
            <a:ext cx="9284480" cy="836151"/>
          </a:xfrm>
        </p:spPr>
        <p:txBody>
          <a:bodyPr/>
          <a:lstStyle/>
          <a:p>
            <a:r>
              <a:rPr lang="en-US" b="1" dirty="0"/>
              <a:t>Other Nonfunctional Requirements</a:t>
            </a:r>
            <a:r>
              <a:rPr lang="en-US" dirty="0"/>
              <a:t> </a:t>
            </a:r>
            <a:br>
              <a:rPr lang="en-US" dirty="0"/>
            </a:br>
            <a:r>
              <a:rPr lang="en-US" dirty="0"/>
              <a:t/>
            </a:r>
            <a:br>
              <a:rPr lang="en-US" dirty="0"/>
            </a:br>
            <a:r>
              <a:rPr lang="en-US" sz="2000" b="1" dirty="0"/>
              <a:t>Software Quality </a:t>
            </a:r>
            <a:r>
              <a:rPr lang="en-US" sz="2000" b="1" dirty="0" smtClean="0"/>
              <a:t>Attributes</a:t>
            </a:r>
            <a:br>
              <a:rPr lang="en-US" sz="2000" b="1" dirty="0" smtClean="0"/>
            </a:br>
            <a:r>
              <a:rPr lang="en-US" sz="2000" b="1" dirty="0"/>
              <a:t/>
            </a:r>
            <a:br>
              <a:rPr lang="en-US" sz="2000" b="1" dirty="0"/>
            </a:br>
            <a:r>
              <a:rPr lang="en-US" sz="2000" dirty="0"/>
              <a:t>1- </a:t>
            </a:r>
            <a:r>
              <a:rPr lang="en-US" sz="2000" dirty="0" smtClean="0"/>
              <a:t>Maintainability: Because </a:t>
            </a:r>
            <a:r>
              <a:rPr lang="en-US" sz="2000" dirty="0"/>
              <a:t>we are looking to grow, the website shall remove all the back-end complexities</a:t>
            </a:r>
            <a:br>
              <a:rPr lang="en-US" sz="2000" dirty="0"/>
            </a:br>
            <a:r>
              <a:rPr lang="en-US" sz="2000" dirty="0"/>
              <a:t>for in-house engineers to make changes to the system in the future.</a:t>
            </a:r>
            <a:br>
              <a:rPr lang="en-US" sz="2000" dirty="0"/>
            </a:br>
            <a:r>
              <a:rPr lang="en-US" sz="2000" dirty="0"/>
              <a:t>2- </a:t>
            </a:r>
            <a:r>
              <a:rPr lang="en-US" sz="2000" dirty="0" smtClean="0"/>
              <a:t>Scalability : </a:t>
            </a:r>
            <a:r>
              <a:rPr lang="en-US" sz="2000" dirty="0"/>
              <a:t>Our main goal for the next two years is internationalization, so the website shall have </a:t>
            </a:r>
            <a:r>
              <a:rPr lang="en-US" sz="2000" dirty="0" smtClean="0"/>
              <a:t>multiple </a:t>
            </a:r>
            <a:r>
              <a:rPr lang="en-US" sz="2000" dirty="0" err="1" smtClean="0"/>
              <a:t>storeviews</a:t>
            </a:r>
            <a:r>
              <a:rPr lang="en-US" sz="2000" dirty="0" smtClean="0"/>
              <a:t> </a:t>
            </a:r>
            <a:r>
              <a:rPr lang="en-US" sz="2000" dirty="0"/>
              <a:t>for each country we’re selling to</a:t>
            </a:r>
            <a:br>
              <a:rPr lang="en-US" sz="2000" dirty="0"/>
            </a:br>
            <a:r>
              <a:rPr lang="en-US" sz="2000" dirty="0"/>
              <a:t>3- Usability</a:t>
            </a:r>
            <a:br>
              <a:rPr lang="en-US" sz="2000" dirty="0"/>
            </a:br>
            <a:r>
              <a:rPr lang="en-US" sz="2000" dirty="0"/>
              <a:t>4- Flexibility </a:t>
            </a:r>
            <a:br>
              <a:rPr lang="en-US" sz="2000" dirty="0"/>
            </a:br>
            <a:endParaRPr lang="en-US" sz="2000" dirty="0"/>
          </a:p>
        </p:txBody>
      </p:sp>
    </p:spTree>
    <p:extLst>
      <p:ext uri="{BB962C8B-B14F-4D97-AF65-F5344CB8AC3E}">
        <p14:creationId xmlns:p14="http://schemas.microsoft.com/office/powerpoint/2010/main" val="3498388044"/>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12063" r="2392" b="2349"/>
          <a:stretch/>
        </p:blipFill>
        <p:spPr>
          <a:xfrm>
            <a:off x="766354" y="243840"/>
            <a:ext cx="10424159" cy="6505303"/>
          </a:xfrm>
          <a:prstGeom prst="rect">
            <a:avLst/>
          </a:prstGeom>
        </p:spPr>
      </p:pic>
    </p:spTree>
    <p:extLst>
      <p:ext uri="{BB962C8B-B14F-4D97-AF65-F5344CB8AC3E}">
        <p14:creationId xmlns:p14="http://schemas.microsoft.com/office/powerpoint/2010/main" val="2196713858"/>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0" y="452438"/>
            <a:ext cx="9404350" cy="1400175"/>
          </a:xfrm>
        </p:spPr>
        <p:txBody>
          <a:bodyPr/>
          <a:lstStyle/>
          <a:p>
            <a:r>
              <a:rPr lang="en-US" dirty="0" smtClean="0"/>
              <a:t/>
            </a:r>
            <a:br>
              <a:rPr lang="en-US" dirty="0" smtClean="0"/>
            </a:br>
            <a:r>
              <a:rPr lang="en-US" dirty="0"/>
              <a:t/>
            </a:r>
            <a:br>
              <a:rPr lang="en-US" dirty="0"/>
            </a:br>
            <a:r>
              <a:rPr lang="en-US" dirty="0" smtClean="0"/>
              <a:t>                             </a:t>
            </a:r>
            <a:br>
              <a:rPr lang="en-US" dirty="0" smtClean="0"/>
            </a:br>
            <a:r>
              <a:rPr lang="en-US" dirty="0"/>
              <a:t/>
            </a:r>
            <a:br>
              <a:rPr lang="en-US" dirty="0"/>
            </a:br>
            <a:r>
              <a:rPr lang="en-US" dirty="0" smtClean="0"/>
              <a:t>                                </a:t>
            </a:r>
            <a:endParaRPr lang="en-US" dirty="0">
              <a:latin typeface="Algerian" panose="04020705040A02060702" pitchFamily="82" charset="0"/>
            </a:endParaRPr>
          </a:p>
        </p:txBody>
      </p:sp>
      <p:sp>
        <p:nvSpPr>
          <p:cNvPr id="5" name="Rectangle 4"/>
          <p:cNvSpPr/>
          <p:nvPr/>
        </p:nvSpPr>
        <p:spPr>
          <a:xfrm>
            <a:off x="4286048" y="2967335"/>
            <a:ext cx="3619902" cy="923330"/>
          </a:xfrm>
          <a:prstGeom prst="rect">
            <a:avLst/>
          </a:prstGeom>
          <a:noFill/>
        </p:spPr>
        <p:txBody>
          <a:bodyPr wrap="none" lIns="91440" tIns="45720" rIns="91440" bIns="45720">
            <a:spAutoFit/>
          </a:bodyPr>
          <a:lstStyle/>
          <a:p>
            <a:pPr algn="ctr"/>
            <a:r>
              <a:rPr lang="en-US" sz="5400"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rPr>
              <a:t>Thank you</a:t>
            </a:r>
            <a:endPar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extLst>
      <p:ext uri="{BB962C8B-B14F-4D97-AF65-F5344CB8AC3E}">
        <p14:creationId xmlns:p14="http://schemas.microsoft.com/office/powerpoint/2010/main" val="2680672420"/>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0097B-3B71-4D21-B569-4D1D6A3CEC7A}"/>
              </a:ext>
            </a:extLst>
          </p:cNvPr>
          <p:cNvSpPr>
            <a:spLocks noGrp="1"/>
          </p:cNvSpPr>
          <p:nvPr>
            <p:ph type="title"/>
          </p:nvPr>
        </p:nvSpPr>
        <p:spPr>
          <a:xfrm>
            <a:off x="243840" y="600892"/>
            <a:ext cx="10607040" cy="1254034"/>
          </a:xfrm>
        </p:spPr>
        <p:txBody>
          <a:bodyPr>
            <a:noAutofit/>
          </a:bodyPr>
          <a:lstStyle/>
          <a:p>
            <a:r>
              <a:rPr lang="en-US" sz="3600" b="1" i="0" dirty="0">
                <a:solidFill>
                  <a:schemeClr val="accent3">
                    <a:lumMod val="60000"/>
                    <a:lumOff val="40000"/>
                  </a:schemeClr>
                </a:solidFill>
                <a:effectLst/>
                <a:latin typeface="Century Gothic (Headings)"/>
              </a:rPr>
              <a:t>Intended</a:t>
            </a:r>
            <a:r>
              <a:rPr lang="en-US" sz="3600" b="1" i="0" dirty="0">
                <a:solidFill>
                  <a:schemeClr val="accent3">
                    <a:lumMod val="60000"/>
                    <a:lumOff val="40000"/>
                  </a:schemeClr>
                </a:solidFill>
                <a:effectLst/>
                <a:latin typeface="TimesNewRomanPS-BoldMT"/>
              </a:rPr>
              <a:t> Audience and Reading Suggestions:</a:t>
            </a:r>
            <a:r>
              <a:rPr lang="en-US" sz="3600" b="1" dirty="0">
                <a:solidFill>
                  <a:schemeClr val="bg1"/>
                </a:solidFill>
              </a:rPr>
              <a:t> </a:t>
            </a:r>
            <a:r>
              <a:rPr lang="en-US" sz="3600" b="1" dirty="0"/>
              <a:t/>
            </a:r>
            <a:br>
              <a:rPr lang="en-US" sz="3600" b="1" dirty="0"/>
            </a:br>
            <a:endParaRPr lang="ar-EG" sz="3600" b="1" dirty="0"/>
          </a:p>
        </p:txBody>
      </p:sp>
      <p:sp>
        <p:nvSpPr>
          <p:cNvPr id="5" name="TextBox 4">
            <a:extLst>
              <a:ext uri="{FF2B5EF4-FFF2-40B4-BE49-F238E27FC236}">
                <a16:creationId xmlns:a16="http://schemas.microsoft.com/office/drawing/2014/main" id="{3BE7A94F-16CC-4B13-BD15-4D3BA79076B0}"/>
              </a:ext>
            </a:extLst>
          </p:cNvPr>
          <p:cNvSpPr txBox="1"/>
          <p:nvPr/>
        </p:nvSpPr>
        <p:spPr>
          <a:xfrm>
            <a:off x="243840" y="2351314"/>
            <a:ext cx="6215881" cy="3107948"/>
          </a:xfrm>
          <a:prstGeom prst="rect">
            <a:avLst/>
          </a:prstGeom>
          <a:noFill/>
        </p:spPr>
        <p:txBody>
          <a:bodyPr wrap="square">
            <a:spAutoFit/>
          </a:bodyPr>
          <a:lstStyle/>
          <a:p>
            <a:r>
              <a:rPr lang="en-US" sz="3200" b="1" i="0" dirty="0">
                <a:effectLst/>
                <a:latin typeface="TimesNewRomanPSMT"/>
              </a:rPr>
              <a:t>The different types of readers are :</a:t>
            </a:r>
            <a:br>
              <a:rPr lang="en-US" sz="3200" b="1" i="0" dirty="0">
                <a:effectLst/>
                <a:latin typeface="TimesNewRomanPSMT"/>
              </a:rPr>
            </a:br>
            <a:r>
              <a:rPr lang="en-US" sz="3200" b="0" i="0" dirty="0">
                <a:effectLst/>
                <a:latin typeface="SymbolMT"/>
              </a:rPr>
              <a:t>• </a:t>
            </a:r>
            <a:r>
              <a:rPr lang="en-US" sz="3200" b="0" i="0" dirty="0">
                <a:effectLst/>
                <a:latin typeface="TimesNewRomanPSMT"/>
              </a:rPr>
              <a:t>Developers</a:t>
            </a:r>
            <a:br>
              <a:rPr lang="en-US" sz="3200" b="0" i="0" dirty="0">
                <a:effectLst/>
                <a:latin typeface="TimesNewRomanPSMT"/>
              </a:rPr>
            </a:br>
            <a:r>
              <a:rPr lang="en-US" sz="3200" b="0" i="0" dirty="0">
                <a:effectLst/>
                <a:latin typeface="SymbolMT"/>
              </a:rPr>
              <a:t>• </a:t>
            </a:r>
            <a:r>
              <a:rPr lang="en-US" sz="3200" b="0" i="0" dirty="0">
                <a:effectLst/>
                <a:latin typeface="TimesNewRomanPSMT"/>
              </a:rPr>
              <a:t>Customers</a:t>
            </a:r>
            <a:br>
              <a:rPr lang="en-US" sz="3200" b="0" i="0" dirty="0">
                <a:effectLst/>
                <a:latin typeface="TimesNewRomanPSMT"/>
              </a:rPr>
            </a:br>
            <a:r>
              <a:rPr lang="en-US" sz="3200" b="0" i="0" dirty="0">
                <a:effectLst/>
                <a:latin typeface="SymbolMT"/>
              </a:rPr>
              <a:t>• </a:t>
            </a:r>
            <a:r>
              <a:rPr lang="en-US" sz="3200" b="0" i="0" dirty="0">
                <a:effectLst/>
                <a:latin typeface="TimesNewRomanPSMT"/>
              </a:rPr>
              <a:t>Stakeholders</a:t>
            </a:r>
            <a:r>
              <a:rPr lang="en-US" sz="3200" dirty="0"/>
              <a:t> </a:t>
            </a:r>
            <a:br>
              <a:rPr lang="en-US" sz="3200" dirty="0"/>
            </a:br>
            <a:endParaRPr lang="ar-EG" sz="3200" dirty="0"/>
          </a:p>
        </p:txBody>
      </p:sp>
    </p:spTree>
    <p:extLst>
      <p:ext uri="{BB962C8B-B14F-4D97-AF65-F5344CB8AC3E}">
        <p14:creationId xmlns:p14="http://schemas.microsoft.com/office/powerpoint/2010/main" val="593411827"/>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E567A-EA25-47AB-81D7-576312EA4F59}"/>
              </a:ext>
            </a:extLst>
          </p:cNvPr>
          <p:cNvSpPr>
            <a:spLocks noGrp="1"/>
          </p:cNvSpPr>
          <p:nvPr>
            <p:ph type="title"/>
          </p:nvPr>
        </p:nvSpPr>
        <p:spPr>
          <a:xfrm>
            <a:off x="490330" y="838200"/>
            <a:ext cx="9426038" cy="1008017"/>
          </a:xfrm>
        </p:spPr>
        <p:txBody>
          <a:bodyPr>
            <a:normAutofit fontScale="90000"/>
          </a:bodyPr>
          <a:lstStyle/>
          <a:p>
            <a:r>
              <a:rPr lang="en-US" sz="4400" dirty="0"/>
              <a:t> </a:t>
            </a:r>
            <a:r>
              <a:rPr lang="en-US" sz="6000" b="1" dirty="0" smtClean="0">
                <a:solidFill>
                  <a:schemeClr val="accent3">
                    <a:lumMod val="60000"/>
                    <a:lumOff val="40000"/>
                  </a:schemeClr>
                </a:solidFill>
              </a:rPr>
              <a:t>product </a:t>
            </a:r>
            <a:r>
              <a:rPr lang="en-US" sz="6000" b="1" dirty="0">
                <a:solidFill>
                  <a:schemeClr val="accent3">
                    <a:lumMod val="60000"/>
                    <a:lumOff val="40000"/>
                  </a:schemeClr>
                </a:solidFill>
              </a:rPr>
              <a:t>scope:</a:t>
            </a:r>
            <a:r>
              <a:rPr lang="en-US" dirty="0">
                <a:solidFill>
                  <a:schemeClr val="accent3">
                    <a:lumMod val="60000"/>
                    <a:lumOff val="40000"/>
                  </a:schemeClr>
                </a:solidFill>
              </a:rPr>
              <a:t/>
            </a:r>
            <a:br>
              <a:rPr lang="en-US" dirty="0">
                <a:solidFill>
                  <a:schemeClr val="accent3">
                    <a:lumMod val="60000"/>
                    <a:lumOff val="40000"/>
                  </a:schemeClr>
                </a:solidFill>
              </a:rPr>
            </a:br>
            <a:endParaRPr lang="ar-EG" dirty="0">
              <a:solidFill>
                <a:schemeClr val="accent3">
                  <a:lumMod val="60000"/>
                  <a:lumOff val="40000"/>
                </a:schemeClr>
              </a:solidFill>
            </a:endParaRPr>
          </a:p>
        </p:txBody>
      </p:sp>
      <p:sp>
        <p:nvSpPr>
          <p:cNvPr id="6" name="TextBox 5">
            <a:extLst>
              <a:ext uri="{FF2B5EF4-FFF2-40B4-BE49-F238E27FC236}">
                <a16:creationId xmlns:a16="http://schemas.microsoft.com/office/drawing/2014/main" id="{824AE821-7578-4A0E-854D-7EEA91A2F5EA}"/>
              </a:ext>
            </a:extLst>
          </p:cNvPr>
          <p:cNvSpPr txBox="1"/>
          <p:nvPr/>
        </p:nvSpPr>
        <p:spPr>
          <a:xfrm>
            <a:off x="490329" y="2686878"/>
            <a:ext cx="11330609" cy="2677656"/>
          </a:xfrm>
          <a:prstGeom prst="rect">
            <a:avLst/>
          </a:prstGeom>
          <a:noFill/>
        </p:spPr>
        <p:txBody>
          <a:bodyPr wrap="square">
            <a:spAutoFit/>
          </a:bodyPr>
          <a:lstStyle/>
          <a:p>
            <a:r>
              <a:rPr lang="en-US" sz="2800" b="0" i="0" dirty="0">
                <a:effectLst/>
                <a:latin typeface="SymbolMT"/>
              </a:rPr>
              <a:t>• </a:t>
            </a:r>
            <a:r>
              <a:rPr lang="en-US" sz="2800" b="0" i="0" dirty="0">
                <a:effectLst/>
                <a:latin typeface="TimesNewRomanPSMT"/>
              </a:rPr>
              <a:t>E-commerce or Electronic commerce is termed as selling and buying </a:t>
            </a:r>
            <a:endParaRPr lang="en-US" sz="2800" b="0" i="0" dirty="0" smtClean="0">
              <a:effectLst/>
              <a:latin typeface="TimesNewRomanPSMT"/>
            </a:endParaRPr>
          </a:p>
          <a:p>
            <a:r>
              <a:rPr lang="en-US" sz="2800" dirty="0">
                <a:latin typeface="TimesNewRomanPSMT"/>
              </a:rPr>
              <a:t> </a:t>
            </a:r>
            <a:r>
              <a:rPr lang="en-US" sz="2800" dirty="0" smtClean="0">
                <a:latin typeface="TimesNewRomanPSMT"/>
              </a:rPr>
              <a:t> </a:t>
            </a:r>
            <a:r>
              <a:rPr lang="en-US" sz="2800" b="0" i="0" dirty="0" err="1" smtClean="0">
                <a:effectLst/>
                <a:latin typeface="TimesNewRomanPSMT"/>
              </a:rPr>
              <a:t>behaviour</a:t>
            </a:r>
            <a:r>
              <a:rPr lang="en-US" sz="2800" b="0" i="0" dirty="0" smtClean="0">
                <a:effectLst/>
                <a:latin typeface="TimesNewRomanPSMT"/>
              </a:rPr>
              <a:t> </a:t>
            </a:r>
            <a:r>
              <a:rPr lang="en-US" sz="2800" b="0" i="0" dirty="0">
                <a:effectLst/>
                <a:latin typeface="TimesNewRomanPSMT"/>
              </a:rPr>
              <a:t>of products and services over the internet</a:t>
            </a:r>
            <a:r>
              <a:rPr lang="en-US" sz="2800" b="0" i="0" dirty="0" smtClean="0">
                <a:effectLst/>
                <a:latin typeface="TimesNewRomanPSMT"/>
              </a:rPr>
              <a:t>.</a:t>
            </a:r>
          </a:p>
          <a:p>
            <a:r>
              <a:rPr lang="en-US" sz="2800" b="0" i="0" dirty="0">
                <a:effectLst/>
                <a:latin typeface="TimesNewRomanPSMT"/>
              </a:rPr>
              <a:t/>
            </a:r>
            <a:br>
              <a:rPr lang="en-US" sz="2800" b="0" i="0" dirty="0">
                <a:effectLst/>
                <a:latin typeface="TimesNewRomanPSMT"/>
              </a:rPr>
            </a:br>
            <a:r>
              <a:rPr lang="en-US" sz="2800" b="0" i="0" dirty="0">
                <a:effectLst/>
                <a:latin typeface="SymbolMT"/>
              </a:rPr>
              <a:t>• </a:t>
            </a:r>
            <a:r>
              <a:rPr lang="en-US" sz="2800" b="0" i="0" dirty="0">
                <a:effectLst/>
                <a:latin typeface="TimesNewRomanPSMT"/>
              </a:rPr>
              <a:t>It is also referred to as the sales of different items on </a:t>
            </a:r>
            <a:r>
              <a:rPr lang="en-US" sz="2800" b="0" i="0" dirty="0" smtClean="0">
                <a:effectLst/>
                <a:latin typeface="TimesNewRomanPSMT"/>
              </a:rPr>
              <a:t>the    marketplaces </a:t>
            </a:r>
            <a:r>
              <a:rPr lang="en-US" sz="2800" b="0" i="0" dirty="0">
                <a:effectLst/>
                <a:latin typeface="TimesNewRomanPSMT"/>
              </a:rPr>
              <a:t>in </a:t>
            </a:r>
            <a:r>
              <a:rPr lang="en-US" sz="2800" b="0" i="0" dirty="0" smtClean="0">
                <a:effectLst/>
                <a:latin typeface="TimesNewRomanPSMT"/>
              </a:rPr>
              <a:t>which money transaction activity </a:t>
            </a:r>
            <a:r>
              <a:rPr lang="en-US" sz="2800" b="0" i="0" dirty="0">
                <a:effectLst/>
                <a:latin typeface="TimesNewRomanPSMT"/>
              </a:rPr>
              <a:t>takes place</a:t>
            </a:r>
            <a:r>
              <a:rPr lang="en-US" sz="2800" dirty="0"/>
              <a:t> </a:t>
            </a:r>
            <a:br>
              <a:rPr lang="en-US" sz="2800" dirty="0"/>
            </a:br>
            <a:endParaRPr lang="ar-EG" sz="2800" dirty="0"/>
          </a:p>
        </p:txBody>
      </p:sp>
    </p:spTree>
    <p:extLst>
      <p:ext uri="{BB962C8B-B14F-4D97-AF65-F5344CB8AC3E}">
        <p14:creationId xmlns:p14="http://schemas.microsoft.com/office/powerpoint/2010/main" val="2681808941"/>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223594-DE0C-47AA-B8E4-7D097B9AE087}"/>
              </a:ext>
            </a:extLst>
          </p:cNvPr>
          <p:cNvSpPr>
            <a:spLocks noGrp="1"/>
          </p:cNvSpPr>
          <p:nvPr>
            <p:ph type="title"/>
          </p:nvPr>
        </p:nvSpPr>
        <p:spPr/>
        <p:txBody>
          <a:bodyPr>
            <a:normAutofit fontScale="90000"/>
          </a:bodyPr>
          <a:lstStyle/>
          <a:p>
            <a:r>
              <a:rPr lang="en-US" sz="1800" b="1" dirty="0">
                <a:solidFill>
                  <a:srgbClr val="C45811"/>
                </a:solidFill>
                <a:latin typeface="TimesNewRomanPS-BoldMT"/>
              </a:rPr>
              <a:t/>
            </a:r>
            <a:br>
              <a:rPr lang="en-US" sz="1800" b="1" dirty="0">
                <a:solidFill>
                  <a:srgbClr val="C45811"/>
                </a:solidFill>
                <a:latin typeface="TimesNewRomanPS-BoldMT"/>
              </a:rPr>
            </a:br>
            <a:r>
              <a:rPr lang="en-US" sz="4900" b="1" dirty="0">
                <a:solidFill>
                  <a:schemeClr val="accent3">
                    <a:lumMod val="60000"/>
                    <a:lumOff val="40000"/>
                  </a:schemeClr>
                </a:solidFill>
                <a:latin typeface="Century Gothic (Headings)"/>
              </a:rPr>
              <a:t>Reference:</a:t>
            </a:r>
            <a:r>
              <a:rPr lang="en-US" sz="4900" dirty="0">
                <a:solidFill>
                  <a:schemeClr val="accent3">
                    <a:lumMod val="60000"/>
                    <a:lumOff val="40000"/>
                  </a:schemeClr>
                </a:solidFill>
              </a:rPr>
              <a:t/>
            </a:r>
            <a:br>
              <a:rPr lang="en-US" sz="4900" dirty="0">
                <a:solidFill>
                  <a:schemeClr val="accent3">
                    <a:lumMod val="60000"/>
                    <a:lumOff val="40000"/>
                  </a:schemeClr>
                </a:solidFill>
              </a:rPr>
            </a:br>
            <a:endParaRPr lang="ar-EG" sz="4900" dirty="0">
              <a:solidFill>
                <a:schemeClr val="accent3">
                  <a:lumMod val="60000"/>
                  <a:lumOff val="40000"/>
                </a:schemeClr>
              </a:solidFill>
            </a:endParaRPr>
          </a:p>
        </p:txBody>
      </p:sp>
      <p:sp>
        <p:nvSpPr>
          <p:cNvPr id="5" name="TextBox 4">
            <a:extLst>
              <a:ext uri="{FF2B5EF4-FFF2-40B4-BE49-F238E27FC236}">
                <a16:creationId xmlns:a16="http://schemas.microsoft.com/office/drawing/2014/main" id="{618225C1-31DB-40ED-976E-65EC2121F5D5}"/>
              </a:ext>
            </a:extLst>
          </p:cNvPr>
          <p:cNvSpPr txBox="1"/>
          <p:nvPr/>
        </p:nvSpPr>
        <p:spPr>
          <a:xfrm>
            <a:off x="477077" y="2687023"/>
            <a:ext cx="11145079" cy="1938992"/>
          </a:xfrm>
          <a:prstGeom prst="rect">
            <a:avLst/>
          </a:prstGeom>
          <a:noFill/>
        </p:spPr>
        <p:txBody>
          <a:bodyPr wrap="square">
            <a:spAutoFit/>
          </a:bodyPr>
          <a:lstStyle/>
          <a:p>
            <a:r>
              <a:rPr lang="en-US" sz="2400" b="0" i="0" dirty="0">
                <a:solidFill>
                  <a:srgbClr val="000000"/>
                </a:solidFill>
                <a:effectLst/>
                <a:latin typeface="SymbolMT"/>
              </a:rPr>
              <a:t>• </a:t>
            </a:r>
            <a:r>
              <a:rPr lang="en-US" sz="2400" b="0" i="0" dirty="0">
                <a:solidFill>
                  <a:srgbClr val="0000FF"/>
                </a:solidFill>
                <a:effectLst/>
                <a:latin typeface="TimesNewRomanPSMT"/>
              </a:rPr>
              <a:t>https://en.wikipedia.org/wiki</a:t>
            </a:r>
            <a:br>
              <a:rPr lang="en-US" sz="2400" b="0" i="0" dirty="0">
                <a:solidFill>
                  <a:srgbClr val="0000FF"/>
                </a:solidFill>
                <a:effectLst/>
                <a:latin typeface="TimesNewRomanPSMT"/>
              </a:rPr>
            </a:br>
            <a:r>
              <a:rPr lang="en-US" sz="2400" b="0" i="0" dirty="0">
                <a:solidFill>
                  <a:srgbClr val="000000"/>
                </a:solidFill>
                <a:effectLst/>
                <a:latin typeface="SymbolMT"/>
              </a:rPr>
              <a:t>• </a:t>
            </a:r>
            <a:r>
              <a:rPr lang="en-US" sz="2400" b="0" i="0" dirty="0">
                <a:solidFill>
                  <a:srgbClr val="0000FF"/>
                </a:solidFill>
                <a:effectLst/>
                <a:latin typeface="TimesNewRomanPSMT"/>
              </a:rPr>
              <a:t>https://stackoverflow.com</a:t>
            </a:r>
            <a:br>
              <a:rPr lang="en-US" sz="2400" b="0" i="0" dirty="0">
                <a:solidFill>
                  <a:srgbClr val="0000FF"/>
                </a:solidFill>
                <a:effectLst/>
                <a:latin typeface="TimesNewRomanPSMT"/>
              </a:rPr>
            </a:br>
            <a:r>
              <a:rPr lang="en-US" sz="2400" b="0" i="0" dirty="0">
                <a:solidFill>
                  <a:srgbClr val="000000"/>
                </a:solidFill>
                <a:effectLst/>
                <a:latin typeface="SymbolMT"/>
              </a:rPr>
              <a:t>• </a:t>
            </a:r>
            <a:r>
              <a:rPr lang="en-US" sz="2400" b="0" i="0" dirty="0">
                <a:solidFill>
                  <a:srgbClr val="0000FF"/>
                </a:solidFill>
                <a:effectLst/>
                <a:latin typeface="TimesNewRomanPSMT"/>
              </a:rPr>
              <a:t>https://www.w3schools.com</a:t>
            </a:r>
            <a:br>
              <a:rPr lang="en-US" sz="2400" b="0" i="0" dirty="0">
                <a:solidFill>
                  <a:srgbClr val="0000FF"/>
                </a:solidFill>
                <a:effectLst/>
                <a:latin typeface="TimesNewRomanPSMT"/>
              </a:rPr>
            </a:br>
            <a:r>
              <a:rPr lang="en-US" sz="2400" b="0" i="0" dirty="0">
                <a:solidFill>
                  <a:srgbClr val="000000"/>
                </a:solidFill>
                <a:effectLst/>
                <a:latin typeface="SymbolMT"/>
              </a:rPr>
              <a:t>• </a:t>
            </a:r>
            <a:r>
              <a:rPr lang="en-US" sz="2400" b="0" i="0" dirty="0">
                <a:solidFill>
                  <a:srgbClr val="0000FF"/>
                </a:solidFill>
                <a:effectLst/>
                <a:latin typeface="TimesNewRomanPSMT"/>
              </a:rPr>
              <a:t>https://www.geeksforgeeks.org</a:t>
            </a:r>
            <a:r>
              <a:rPr lang="en-US" sz="2400" dirty="0"/>
              <a:t> </a:t>
            </a:r>
            <a:br>
              <a:rPr lang="en-US" sz="2400" dirty="0"/>
            </a:br>
            <a:endParaRPr lang="ar-EG" sz="2400" dirty="0"/>
          </a:p>
        </p:txBody>
      </p:sp>
    </p:spTree>
    <p:extLst>
      <p:ext uri="{BB962C8B-B14F-4D97-AF65-F5344CB8AC3E}">
        <p14:creationId xmlns:p14="http://schemas.microsoft.com/office/powerpoint/2010/main" val="1412161573"/>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9FBF3-3423-44E0-AC46-2D39834C8EA3}"/>
              </a:ext>
            </a:extLst>
          </p:cNvPr>
          <p:cNvSpPr>
            <a:spLocks noGrp="1"/>
          </p:cNvSpPr>
          <p:nvPr>
            <p:ph type="title"/>
          </p:nvPr>
        </p:nvSpPr>
        <p:spPr>
          <a:xfrm>
            <a:off x="646111" y="783771"/>
            <a:ext cx="9404723" cy="905691"/>
          </a:xfrm>
        </p:spPr>
        <p:txBody>
          <a:bodyPr/>
          <a:lstStyle/>
          <a:p>
            <a:r>
              <a:rPr lang="en-US" sz="4400" b="1" i="0" dirty="0">
                <a:solidFill>
                  <a:schemeClr val="accent3">
                    <a:lumMod val="60000"/>
                    <a:lumOff val="40000"/>
                  </a:schemeClr>
                </a:solidFill>
                <a:effectLst/>
                <a:latin typeface="+mn-lt"/>
              </a:rPr>
              <a:t>Overall Description:</a:t>
            </a:r>
            <a:r>
              <a:rPr lang="en-US" sz="4400" dirty="0">
                <a:solidFill>
                  <a:schemeClr val="accent3">
                    <a:lumMod val="60000"/>
                    <a:lumOff val="40000"/>
                  </a:schemeClr>
                </a:solidFill>
                <a:latin typeface="+mn-lt"/>
              </a:rPr>
              <a:t> </a:t>
            </a:r>
            <a:r>
              <a:rPr lang="en-US" dirty="0">
                <a:solidFill>
                  <a:schemeClr val="accent3">
                    <a:lumMod val="60000"/>
                    <a:lumOff val="40000"/>
                  </a:schemeClr>
                </a:solidFill>
              </a:rPr>
              <a:t/>
            </a:r>
            <a:br>
              <a:rPr lang="en-US" dirty="0">
                <a:solidFill>
                  <a:schemeClr val="accent3">
                    <a:lumMod val="60000"/>
                    <a:lumOff val="40000"/>
                  </a:schemeClr>
                </a:solidFill>
              </a:rPr>
            </a:br>
            <a:endParaRPr lang="ar-EG" dirty="0">
              <a:solidFill>
                <a:schemeClr val="accent3">
                  <a:lumMod val="60000"/>
                  <a:lumOff val="40000"/>
                </a:schemeClr>
              </a:solidFill>
            </a:endParaRPr>
          </a:p>
        </p:txBody>
      </p:sp>
      <p:sp>
        <p:nvSpPr>
          <p:cNvPr id="5" name="TextBox 4">
            <a:extLst>
              <a:ext uri="{FF2B5EF4-FFF2-40B4-BE49-F238E27FC236}">
                <a16:creationId xmlns:a16="http://schemas.microsoft.com/office/drawing/2014/main" id="{87EF30C5-3C03-4C4A-9C87-8D24907413B2}"/>
              </a:ext>
            </a:extLst>
          </p:cNvPr>
          <p:cNvSpPr txBox="1"/>
          <p:nvPr/>
        </p:nvSpPr>
        <p:spPr>
          <a:xfrm>
            <a:off x="646111" y="1950720"/>
            <a:ext cx="11148324" cy="3416320"/>
          </a:xfrm>
          <a:prstGeom prst="rect">
            <a:avLst/>
          </a:prstGeom>
          <a:noFill/>
        </p:spPr>
        <p:txBody>
          <a:bodyPr wrap="square">
            <a:spAutoFit/>
          </a:bodyPr>
          <a:lstStyle/>
          <a:p>
            <a:r>
              <a:rPr lang="en-US" sz="2400" b="0" i="0" dirty="0">
                <a:effectLst/>
                <a:latin typeface="TimesNewRomanPSMT"/>
              </a:rPr>
              <a:t>The E-shop system enables vendors to set up online shops, customers to browse through the </a:t>
            </a:r>
            <a:r>
              <a:rPr lang="en-US" sz="2400" b="0" i="0" dirty="0" smtClean="0">
                <a:effectLst/>
                <a:latin typeface="TimesNewRomanPSMT"/>
              </a:rPr>
              <a:t>shops, and </a:t>
            </a:r>
            <a:r>
              <a:rPr lang="en-US" sz="2400" b="0" i="0" dirty="0">
                <a:effectLst/>
                <a:latin typeface="TimesNewRomanPSMT"/>
              </a:rPr>
              <a:t>a system administrator to approve and reject requests for new shops and maintain lists of </a:t>
            </a:r>
            <a:r>
              <a:rPr lang="en-US" sz="2400" b="0" i="0" dirty="0" smtClean="0">
                <a:effectLst/>
                <a:latin typeface="TimesNewRomanPSMT"/>
              </a:rPr>
              <a:t>shop categories</a:t>
            </a:r>
            <a:r>
              <a:rPr lang="en-US" sz="2400" b="0" i="0" dirty="0">
                <a:effectLst/>
                <a:latin typeface="TimesNewRomanPSMT"/>
              </a:rPr>
              <a:t>. Also the developer is designing an online shopping site to manage the items in the shop and </a:t>
            </a:r>
            <a:r>
              <a:rPr lang="en-US" sz="2400" b="0" i="0" dirty="0" smtClean="0">
                <a:effectLst/>
                <a:latin typeface="TimesNewRomanPSMT"/>
              </a:rPr>
              <a:t>also help </a:t>
            </a:r>
            <a:r>
              <a:rPr lang="en-US" sz="2400" b="0" i="0" dirty="0">
                <a:effectLst/>
                <a:latin typeface="TimesNewRomanPSMT"/>
              </a:rPr>
              <a:t>customers to purchase them online without visiting the shop physically.</a:t>
            </a:r>
          </a:p>
          <a:p>
            <a:r>
              <a:rPr lang="en-US" sz="2400" b="0" i="0" dirty="0">
                <a:effectLst/>
                <a:latin typeface="TimesNewRomanPSMT"/>
              </a:rPr>
              <a:t/>
            </a:r>
            <a:br>
              <a:rPr lang="en-US" sz="2400" b="0" i="0" dirty="0">
                <a:effectLst/>
                <a:latin typeface="TimesNewRomanPSMT"/>
              </a:rPr>
            </a:br>
            <a:r>
              <a:rPr lang="en-US" sz="2400" b="0" i="0" dirty="0">
                <a:effectLst/>
                <a:latin typeface="TimesNewRomanPSMT"/>
              </a:rPr>
              <a:t>The </a:t>
            </a:r>
            <a:r>
              <a:rPr lang="en-US" sz="2400" dirty="0">
                <a:latin typeface="TimesNewRomanPSMT"/>
              </a:rPr>
              <a:t>E-shop</a:t>
            </a:r>
            <a:r>
              <a:rPr lang="en-US" sz="2400" b="0" i="0" dirty="0">
                <a:effectLst/>
                <a:latin typeface="TimesNewRomanPSMT"/>
              </a:rPr>
              <a:t> system will use the internet as the sole method for selling goods </a:t>
            </a:r>
            <a:r>
              <a:rPr lang="en-US" sz="2400" b="0" i="0" dirty="0" smtClean="0">
                <a:effectLst/>
                <a:latin typeface="TimesNewRomanPSMT"/>
              </a:rPr>
              <a:t>to its </a:t>
            </a:r>
            <a:r>
              <a:rPr lang="en-US" sz="2400" b="0" i="0" dirty="0">
                <a:effectLst/>
                <a:latin typeface="TimesNewRomanPSMT"/>
              </a:rPr>
              <a:t>consumers</a:t>
            </a:r>
            <a:r>
              <a:rPr lang="en-US" sz="2400" dirty="0"/>
              <a:t> </a:t>
            </a:r>
            <a:br>
              <a:rPr lang="en-US" sz="2400" dirty="0"/>
            </a:br>
            <a:endParaRPr lang="ar-EG" sz="2400" dirty="0"/>
          </a:p>
        </p:txBody>
      </p:sp>
    </p:spTree>
    <p:extLst>
      <p:ext uri="{BB962C8B-B14F-4D97-AF65-F5344CB8AC3E}">
        <p14:creationId xmlns:p14="http://schemas.microsoft.com/office/powerpoint/2010/main" val="3798482967"/>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FFA17-783C-45E9-8EBC-36EF192E1FB8}"/>
              </a:ext>
            </a:extLst>
          </p:cNvPr>
          <p:cNvSpPr>
            <a:spLocks noGrp="1"/>
          </p:cNvSpPr>
          <p:nvPr>
            <p:ph type="title"/>
          </p:nvPr>
        </p:nvSpPr>
        <p:spPr/>
        <p:txBody>
          <a:bodyPr/>
          <a:lstStyle/>
          <a:p>
            <a:r>
              <a:rPr lang="en-US" sz="4800" b="1" dirty="0">
                <a:solidFill>
                  <a:schemeClr val="accent3">
                    <a:lumMod val="60000"/>
                    <a:lumOff val="40000"/>
                  </a:schemeClr>
                </a:solidFill>
              </a:rPr>
              <a:t>Product perspective:</a:t>
            </a:r>
            <a:endParaRPr lang="ar-EG" sz="4800" b="1" dirty="0">
              <a:solidFill>
                <a:schemeClr val="accent3">
                  <a:lumMod val="60000"/>
                  <a:lumOff val="40000"/>
                </a:schemeClr>
              </a:solidFill>
            </a:endParaRPr>
          </a:p>
        </p:txBody>
      </p:sp>
      <p:sp>
        <p:nvSpPr>
          <p:cNvPr id="5" name="TextBox 4">
            <a:extLst>
              <a:ext uri="{FF2B5EF4-FFF2-40B4-BE49-F238E27FC236}">
                <a16:creationId xmlns:a16="http://schemas.microsoft.com/office/drawing/2014/main" id="{CA07647B-FD03-49CF-B195-5645B859B86C}"/>
              </a:ext>
            </a:extLst>
          </p:cNvPr>
          <p:cNvSpPr txBox="1"/>
          <p:nvPr/>
        </p:nvSpPr>
        <p:spPr>
          <a:xfrm>
            <a:off x="516835" y="2687023"/>
            <a:ext cx="10668000" cy="1815882"/>
          </a:xfrm>
          <a:prstGeom prst="rect">
            <a:avLst/>
          </a:prstGeom>
          <a:noFill/>
        </p:spPr>
        <p:txBody>
          <a:bodyPr wrap="square">
            <a:spAutoFit/>
          </a:bodyPr>
          <a:lstStyle/>
          <a:p>
            <a:r>
              <a:rPr lang="en-US" sz="2800" b="0" i="0" dirty="0">
                <a:effectLst/>
                <a:latin typeface="Arial" panose="020B0604020202020204" pitchFamily="34" charset="0"/>
                <a:cs typeface="Arial" panose="020B0604020202020204" pitchFamily="34" charset="0"/>
              </a:rPr>
              <a:t>This product aimed toward a person who don’t want to visit the shop as he might don’t </a:t>
            </a:r>
            <a:r>
              <a:rPr lang="en-US" sz="2800" b="0" i="0" dirty="0" smtClean="0">
                <a:effectLst/>
                <a:latin typeface="Arial" panose="020B0604020202020204" pitchFamily="34" charset="0"/>
                <a:cs typeface="Arial" panose="020B0604020202020204" pitchFamily="34" charset="0"/>
              </a:rPr>
              <a:t>get time </a:t>
            </a:r>
            <a:r>
              <a:rPr lang="en-US" sz="2800" b="0" i="0" dirty="0">
                <a:effectLst/>
                <a:latin typeface="Arial" panose="020B0604020202020204" pitchFamily="34" charset="0"/>
                <a:cs typeface="Arial" panose="020B0604020202020204" pitchFamily="34" charset="0"/>
              </a:rPr>
              <a:t>for that </a:t>
            </a:r>
            <a:r>
              <a:rPr lang="en-US" sz="2800" b="0" i="0" dirty="0" smtClean="0">
                <a:effectLst/>
                <a:latin typeface="Arial" panose="020B0604020202020204" pitchFamily="34" charset="0"/>
                <a:cs typeface="Arial" panose="020B0604020202020204" pitchFamily="34" charset="0"/>
              </a:rPr>
              <a:t>or might </a:t>
            </a:r>
            <a:r>
              <a:rPr lang="en-US" sz="2800" b="0" i="0" dirty="0">
                <a:effectLst/>
                <a:latin typeface="Arial" panose="020B0604020202020204" pitchFamily="34" charset="0"/>
                <a:cs typeface="Arial" panose="020B0604020202020204" pitchFamily="34" charset="0"/>
              </a:rPr>
              <a:t>not interested in visiting there and dealing with lot of formalities.</a:t>
            </a:r>
            <a:r>
              <a:rPr lang="en-US" sz="2800" dirty="0">
                <a:latin typeface="Arial" panose="020B0604020202020204" pitchFamily="34" charset="0"/>
                <a:cs typeface="Arial" panose="020B0604020202020204" pitchFamily="34" charset="0"/>
              </a:rPr>
              <a:t> </a:t>
            </a:r>
            <a:br>
              <a:rPr lang="en-US" sz="2800" dirty="0">
                <a:latin typeface="Arial" panose="020B0604020202020204" pitchFamily="34" charset="0"/>
                <a:cs typeface="Arial" panose="020B0604020202020204" pitchFamily="34" charset="0"/>
              </a:rPr>
            </a:br>
            <a:endParaRPr lang="ar-EG"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0787616"/>
      </p:ext>
    </p:extLst>
  </p:cSld>
  <p:clrMapOvr>
    <a:masterClrMapping/>
  </p:clrMapOvr>
  <mc:AlternateContent xmlns:mc="http://schemas.openxmlformats.org/markup-compatibility/2006">
    <mc:Choice xmlns:p14="http://schemas.microsoft.com/office/powerpoint/2010/main" Requires="p14">
      <p:transition spd="slow" p14:dur="800">
        <p:circle/>
        <p:sndAc>
          <p:stSnd>
            <p:snd r:embed="rId2" name="click.wav"/>
          </p:stSnd>
        </p:sndAc>
      </p:transition>
    </mc:Choice>
    <mc:Fallback>
      <p:transition spd="slow">
        <p:circle/>
        <p:sndAc>
          <p:stSnd>
            <p:snd r:embed="rId2" name="click.wav"/>
          </p:stSnd>
        </p:sndAc>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2712</TotalTime>
  <Words>382</Words>
  <Application>Microsoft Office PowerPoint</Application>
  <PresentationFormat>Widescreen</PresentationFormat>
  <Paragraphs>78</Paragraphs>
  <Slides>44</Slides>
  <Notes>0</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44</vt:i4>
      </vt:variant>
    </vt:vector>
  </HeadingPairs>
  <TitlesOfParts>
    <vt:vector size="60" baseType="lpstr">
      <vt:lpstr>Aldhabi</vt:lpstr>
      <vt:lpstr>Algerian</vt:lpstr>
      <vt:lpstr>Andalus</vt:lpstr>
      <vt:lpstr>Arial</vt:lpstr>
      <vt:lpstr>Arial Rounded MT Bold</vt:lpstr>
      <vt:lpstr>ArialMT</vt:lpstr>
      <vt:lpstr>Century Gothic</vt:lpstr>
      <vt:lpstr>Century Gothic (Headings)</vt:lpstr>
      <vt:lpstr>Roboto</vt:lpstr>
      <vt:lpstr>SegoeUISymbol</vt:lpstr>
      <vt:lpstr>SymbolMT</vt:lpstr>
      <vt:lpstr>Times New Roman</vt:lpstr>
      <vt:lpstr>TimesNewRomanPS-BoldMT</vt:lpstr>
      <vt:lpstr>TimesNewRomanPSMT</vt:lpstr>
      <vt:lpstr>Wingdings 3</vt:lpstr>
      <vt:lpstr>Ion</vt:lpstr>
      <vt:lpstr>welcome</vt:lpstr>
      <vt:lpstr>Group members:</vt:lpstr>
      <vt:lpstr>Presentation on</vt:lpstr>
      <vt:lpstr>Introduction:</vt:lpstr>
      <vt:lpstr>Intended Audience and Reading Suggestions:  </vt:lpstr>
      <vt:lpstr> product scope: </vt:lpstr>
      <vt:lpstr> Reference: </vt:lpstr>
      <vt:lpstr>Overall Description:  </vt:lpstr>
      <vt:lpstr>Product perspective:</vt:lpstr>
      <vt:lpstr>Product Functions:</vt:lpstr>
      <vt:lpstr>PowerPoint Presentation</vt:lpstr>
      <vt:lpstr>User classes and characteristics:</vt:lpstr>
      <vt:lpstr>User classes and characteristics:</vt:lpstr>
      <vt:lpstr>Design and Implementation Constraints:</vt:lpstr>
      <vt:lpstr>Design and Implementation Constraints:</vt:lpstr>
      <vt:lpstr>User Documentation:</vt:lpstr>
      <vt:lpstr>Assumptions and Dependencies:   The assumptions are:- 1) The coding should be error free. 2) The system should be user friendly so that it is easy to use for the users. 3) The system should have more capacity and provide fast access to the database. 4) The system should provide search facility and support quick transactions. 5) The system is running 24 hours a day. 6) Users may access from any computer that has internet browsing capabilities and an internet connection. 7) Users must have their correct usernames and passwords to enter into their online accounts and do actions.   </vt:lpstr>
      <vt:lpstr>Assumptions and Dependencies:</vt:lpstr>
      <vt:lpstr>Home Page</vt:lpstr>
      <vt:lpstr>  Home Page:  Header</vt:lpstr>
      <vt:lpstr>Home Page   Men’s clothing category</vt:lpstr>
      <vt:lpstr>Home Page:    Women’s clothing category   </vt:lpstr>
      <vt:lpstr>Home page:    Consumer            Electronics</vt:lpstr>
      <vt:lpstr>Home page:  Books &amp;Audible</vt:lpstr>
      <vt:lpstr>Home page:  Footer</vt:lpstr>
      <vt:lpstr>Home page:  Footer:</vt:lpstr>
      <vt:lpstr>Category   page</vt:lpstr>
      <vt:lpstr>PowerPoint Presentation</vt:lpstr>
      <vt:lpstr>                     Virtual fitting room</vt:lpstr>
      <vt:lpstr>Step1: .choose the gender(if female or male) .enter your height in cm . .enter your weight in Kg . .enter your age .  Why enter the age ?......  Because The body shape changes over the years and this affects our calculation.  </vt:lpstr>
      <vt:lpstr>PowerPoint Presentation</vt:lpstr>
      <vt:lpstr>Step3:</vt:lpstr>
      <vt:lpstr> Step4:</vt:lpstr>
      <vt:lpstr>Measurements chart:   </vt:lpstr>
      <vt:lpstr>Login and Register page</vt:lpstr>
      <vt:lpstr>Checkout Page</vt:lpstr>
      <vt:lpstr>System Features   Home, Header &amp; Footer Features List  - Top level domain with HTTPs - Business logo - User-friendly navigation - Wishlist - Customer login - Store finder - Shopping cart - Search bar - Shopping cart - Featured products or Bestselling products - Text content - FAQ, returns and exchanges, store locator, shipping information, order tracking etc. - Contact us - Newsletter signup   </vt:lpstr>
      <vt:lpstr>System Features   - Payment system icons - Social Media links - Link to about pages - Terms and Conditions, Privacy Policy, Sitemap Product Category Page Features List - Consistent image size - Breadcrumb navigation - Show the number of products displaying in the page - Product filtering and sorting - Page description field Product Page Features List - Product title - Good quality of images with zoom in functionality - Pricing information with potential sales or discounts  </vt:lpstr>
      <vt:lpstr>System Features  - A field to change purchase quantities - Product variables (if necessary) - Add to cart button - Trust signal around “Add to Cart” button - Add to Wish List and Compare button on each product page - Social share buttons for each ecommerce product - Product description - Consumer reviews on products - Related products  Customer Checkout, Shopping Cart and Wishlist - Accept all payment methods - Cart details - Final price - Shipping method (offer low shipping cost) - Billing address and shipping address - Security seals - Include an area to punch in promo codes - Have an option to change the quantity or remove items </vt:lpstr>
      <vt:lpstr>System Features  Back-end Features List  - Dashboard/reporting tools - Administrator management - Customer management - Store management - Content management - Order and shipping management - Payment, taxes and location management - SEO management - Email marketing integration - Discount and promotion management - Root file upload - Tracking code integration - Responsive design - Browser compatibility - Fast loading - For digital downloads, explain how they receive products - Multilevel security - Automatic site backup   </vt:lpstr>
      <vt:lpstr>Other Nonfunctional Requirements   Performance Requirements 1- The website’s homepage should load in less than 4 seconds on iOS 10+, Safari on 4G. 2- Our system work on real time data   Safety Requirements Not Applicable   Security Requirement 1- Only the system data administrator can assign roles and change access permissions to the system. 2- The website must be resilient to any kind of attacks, including DDoS and XSS attacks. 3- Using secure web protocols 4- Use secure payment using security system of bank   </vt:lpstr>
      <vt:lpstr>Other Nonfunctional Requirements   Software Quality Attributes  1- Maintainability: Because we are looking to grow, the website shall remove all the back-end complexities for in-house engineers to make changes to the system in the future. 2- Scalability : Our main goal for the next two years is internationalization, so the website shall have multiple storeviews for each country we’re selling to 3- Usability 4- Flexibility  </vt:lpstr>
      <vt:lpstr>PowerPoint Presentation</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Mayar 18332504</dc:creator>
  <cp:lastModifiedBy>Noor</cp:lastModifiedBy>
  <cp:revision>68</cp:revision>
  <dcterms:created xsi:type="dcterms:W3CDTF">2022-02-17T18:38:11Z</dcterms:created>
  <dcterms:modified xsi:type="dcterms:W3CDTF">2022-02-19T18:10:45Z</dcterms:modified>
</cp:coreProperties>
</file>

<file path=docProps/thumbnail.jpeg>
</file>